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58" r:id="rId4"/>
    <p:sldId id="259" r:id="rId5"/>
    <p:sldId id="260" r:id="rId6"/>
    <p:sldId id="281" r:id="rId7"/>
    <p:sldId id="261" r:id="rId8"/>
    <p:sldId id="262" r:id="rId9"/>
    <p:sldId id="277" r:id="rId10"/>
    <p:sldId id="280" r:id="rId11"/>
    <p:sldId id="276" r:id="rId12"/>
    <p:sldId id="263" r:id="rId13"/>
    <p:sldId id="264" r:id="rId14"/>
    <p:sldId id="284" r:id="rId15"/>
    <p:sldId id="272" r:id="rId16"/>
    <p:sldId id="288" r:id="rId17"/>
    <p:sldId id="266" r:id="rId18"/>
    <p:sldId id="267" r:id="rId19"/>
    <p:sldId id="282" r:id="rId20"/>
    <p:sldId id="273" r:id="rId21"/>
    <p:sldId id="274" r:id="rId22"/>
    <p:sldId id="268" r:id="rId23"/>
    <p:sldId id="285" r:id="rId24"/>
    <p:sldId id="278" r:id="rId25"/>
    <p:sldId id="286" r:id="rId26"/>
    <p:sldId id="275" r:id="rId27"/>
    <p:sldId id="287" r:id="rId28"/>
    <p:sldId id="289" r:id="rId29"/>
    <p:sldId id="270" r:id="rId30"/>
    <p:sldId id="283"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B807"/>
    <a:srgbClr val="C89400"/>
    <a:srgbClr val="CC9900"/>
    <a:srgbClr val="99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25" autoAdjust="0"/>
    <p:restoredTop sz="81675" autoAdjust="0"/>
  </p:normalViewPr>
  <p:slideViewPr>
    <p:cSldViewPr>
      <p:cViewPr>
        <p:scale>
          <a:sx n="60" d="100"/>
          <a:sy n="60" d="100"/>
        </p:scale>
        <p:origin x="-1614" y="-102"/>
      </p:cViewPr>
      <p:guideLst>
        <p:guide orient="horz" pos="2160"/>
        <p:guide pos="2880"/>
      </p:guideLst>
    </p:cSldViewPr>
  </p:slideViewPr>
  <p:outlineViewPr>
    <p:cViewPr>
      <p:scale>
        <a:sx n="33" d="100"/>
        <a:sy n="33" d="100"/>
      </p:scale>
      <p:origin x="48" y="15894"/>
    </p:cViewPr>
  </p:outlineViewPr>
  <p:notesTextViewPr>
    <p:cViewPr>
      <p:scale>
        <a:sx n="1" d="1"/>
        <a:sy n="1" d="1"/>
      </p:scale>
      <p:origin x="0" y="1242"/>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89E782-B1B2-47D2-ADE4-C2468F71F295}" type="datetimeFigureOut">
              <a:rPr lang="en-NZ" smtClean="0"/>
              <a:t>25/08/2012</a:t>
            </a:fld>
            <a:endParaRPr lang="en-NZ"/>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9152E-F61B-422A-ADEF-869581E734AA}" type="slidenum">
              <a:rPr lang="en-NZ" smtClean="0"/>
              <a:t>‹#›</a:t>
            </a:fld>
            <a:endParaRPr lang="en-NZ"/>
          </a:p>
        </p:txBody>
      </p:sp>
    </p:spTree>
    <p:extLst>
      <p:ext uri="{BB962C8B-B14F-4D97-AF65-F5344CB8AC3E}">
        <p14:creationId xmlns:p14="http://schemas.microsoft.com/office/powerpoint/2010/main" val="42904707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mastersoftrivia.com/blog/wp-content/uploads/2011/08/rock_the_cradle____black_peter_against_the_backdro_1729279282.jpg"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odt.co.nz/files/story/2011/05/an_improvised_mining_camp_at_the_foot_of_gabriel_s_4de1fee1c0.JP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teara.govt.nz/en/gold-and-gold-mining/3/2"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upload.wikimedia.org/wikipedia/commons/f/f5/Placermine.jpg"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ewhoy.co.nz/Portals/Sewhoy/25.%20Nokomai%20,%20hydraulic%20elevator%20&amp;%20sluice%201920s.%20.JPG"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teara.govt.nz/en/gold-and-gold-mining/9/2"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collections.tepapa.govt.nz/db_images/Kohatu.pounamu.(nephrite.boulder).jpg?irn=151715&amp;width=250&amp;height=280"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en.wikipedia.org/wiki/Coloma,_California"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upload.wikimedia.org/wikipedia/commons/0/0d/California_Clipper_500.jpg" TargetMode="Externa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teara.govt.nz/en/gold-and-gold-mining/10/2"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teara.govt.nz/files/p2112atl.jpg"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teara.govt.nz/en/gold-and-gold-mining/12/1"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teara.govt.nz/en/gold-and-gold-mining/11/1"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adeinnelson.homestead.com/Dunedin1860.jpg"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teara.govt.nz/files/p-8603-atl.jpg"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teara.govt.nz/files/p-8597-pc.jpg"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upload.wikimedia.org/wikipedia/commons/1/12/Gold-Quartz-265787.jp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upload.wikimedia.org/wikipedia/commons/4/41/Thomas_Gabriel_Read.jpg"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mp.natlib.govt.nz/image/?imageId=images-9219&amp;profile=acces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First</a:t>
            </a:r>
            <a:r>
              <a:rPr lang="en-US" baseline="0" dirty="0" smtClean="0"/>
              <a:t> off, what is a ‘Gold Rush’?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A</a:t>
            </a:r>
            <a:r>
              <a:rPr lang="en-US" baseline="0" dirty="0" smtClean="0"/>
              <a:t> </a:t>
            </a:r>
            <a:r>
              <a:rPr lang="en-US" baseline="0" dirty="0" smtClean="0"/>
              <a:t>gold rush is defined as “a period of feverish migration of workers to an area that has had a dramatic discovery of gold deposits.”</a:t>
            </a:r>
            <a:endParaRPr lang="en-US" dirty="0" smtClean="0"/>
          </a:p>
          <a:p>
            <a:pPr marL="171450" indent="-171450">
              <a:buFont typeface="Arial" pitchFamily="34" charset="0"/>
              <a:buChar char="•"/>
            </a:pPr>
            <a:r>
              <a:rPr lang="en-NZ" dirty="0" smtClean="0"/>
              <a:t>The Gold rushes</a:t>
            </a:r>
            <a:r>
              <a:rPr lang="en-NZ" baseline="0" dirty="0" smtClean="0"/>
              <a:t> of the 1860s were instrumental in developing New Zealand</a:t>
            </a:r>
          </a:p>
          <a:p>
            <a:pPr marL="171450" indent="-171450">
              <a:buFont typeface="Arial" pitchFamily="34" charset="0"/>
              <a:buChar char="•"/>
            </a:pPr>
            <a:r>
              <a:rPr lang="en-NZ" baseline="0" dirty="0" smtClean="0"/>
              <a:t>Although </a:t>
            </a:r>
            <a:r>
              <a:rPr lang="en-NZ" dirty="0" smtClean="0"/>
              <a:t>Gold </a:t>
            </a:r>
            <a:r>
              <a:rPr lang="en-NZ" dirty="0" smtClean="0"/>
              <a:t>had been discovered in New Zealand</a:t>
            </a:r>
            <a:r>
              <a:rPr lang="en-NZ" baseline="0" dirty="0" smtClean="0"/>
              <a:t> and overseas previously, </a:t>
            </a:r>
            <a:r>
              <a:rPr lang="en-NZ" baseline="0" dirty="0" smtClean="0"/>
              <a:t>no find was </a:t>
            </a:r>
            <a:r>
              <a:rPr lang="en-NZ" baseline="0" dirty="0" smtClean="0"/>
              <a:t>as large as the discoveries in </a:t>
            </a:r>
            <a:r>
              <a:rPr lang="en-NZ" baseline="0" dirty="0" err="1" smtClean="0"/>
              <a:t>Otago</a:t>
            </a:r>
            <a:r>
              <a:rPr lang="en-NZ" baseline="0" dirty="0" smtClean="0"/>
              <a:t>.</a:t>
            </a:r>
            <a:endParaRPr lang="en-NZ" dirty="0" smtClean="0"/>
          </a:p>
          <a:p>
            <a:pPr marL="171450" indent="-171450">
              <a:buFont typeface="Arial" pitchFamily="34" charset="0"/>
              <a:buChar char="•"/>
            </a:pPr>
            <a:r>
              <a:rPr lang="en-NZ" dirty="0" smtClean="0"/>
              <a:t>The discoveries</a:t>
            </a:r>
            <a:r>
              <a:rPr lang="en-NZ" baseline="0" dirty="0" smtClean="0"/>
              <a:t> of Gold in the 1860s had huge impact on New Zealand, both socially and economically, and were a major factor in shaping New Zealand.</a:t>
            </a:r>
          </a:p>
          <a:p>
            <a:pPr marL="171450" indent="-171450">
              <a:buFont typeface="Arial" pitchFamily="34" charset="0"/>
              <a:buChar char="•"/>
            </a:pPr>
            <a:endParaRPr lang="en-NZ" baseline="0" dirty="0" smtClean="0"/>
          </a:p>
          <a:p>
            <a:pPr marL="171450" indent="-171450">
              <a:buFont typeface="Arial" pitchFamily="34" charset="0"/>
              <a:buChar char="•"/>
            </a:pPr>
            <a:endParaRPr lang="en-NZ" dirty="0" smtClean="0"/>
          </a:p>
          <a:p>
            <a:pPr marL="0" indent="0">
              <a:buFont typeface="Arial" pitchFamily="34" charset="0"/>
              <a:buNone/>
            </a:pPr>
            <a:r>
              <a:rPr lang="en-NZ" dirty="0" smtClean="0"/>
              <a:t>Image: </a:t>
            </a:r>
            <a:r>
              <a:rPr lang="en-NZ" dirty="0" smtClean="0">
                <a:hlinkClick r:id="rId3"/>
              </a:rPr>
              <a:t>http://www.mastersoftrivia.com/blog/wp-content/uploads/2011/08/rock_the_cradle____black_peter_against_the_backdro_1729279282.jpg</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1</a:t>
            </a:fld>
            <a:endParaRPr lang="en-NZ"/>
          </a:p>
        </p:txBody>
      </p:sp>
    </p:spTree>
    <p:extLst>
      <p:ext uri="{BB962C8B-B14F-4D97-AF65-F5344CB8AC3E}">
        <p14:creationId xmlns:p14="http://schemas.microsoft.com/office/powerpoint/2010/main" val="2909102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With a partner,</a:t>
            </a:r>
            <a:r>
              <a:rPr lang="en-NZ" baseline="0" dirty="0" smtClean="0"/>
              <a:t> discuss and answer these questions</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10</a:t>
            </a:fld>
            <a:endParaRPr lang="en-NZ"/>
          </a:p>
        </p:txBody>
      </p:sp>
    </p:spTree>
    <p:extLst>
      <p:ext uri="{BB962C8B-B14F-4D97-AF65-F5344CB8AC3E}">
        <p14:creationId xmlns:p14="http://schemas.microsoft.com/office/powerpoint/2010/main" val="2297085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NZ" dirty="0" smtClean="0"/>
              <a:t>The image</a:t>
            </a:r>
            <a:r>
              <a:rPr lang="en-NZ" baseline="0" dirty="0" smtClean="0"/>
              <a:t> above shows Gabriel’s Gully at the height of interest, with men setting up camp in the hope of striking good fortune.</a:t>
            </a:r>
          </a:p>
          <a:p>
            <a:pPr marL="171450" indent="-171450">
              <a:buFont typeface="Arial" pitchFamily="34" charset="0"/>
              <a:buChar char="•"/>
            </a:pPr>
            <a:endParaRPr lang="en-NZ" baseline="0" dirty="0" smtClean="0"/>
          </a:p>
          <a:p>
            <a:pPr marL="0" indent="0">
              <a:buFont typeface="Arial" pitchFamily="34" charset="0"/>
              <a:buNone/>
            </a:pPr>
            <a:r>
              <a:rPr lang="en-NZ" baseline="0" dirty="0" smtClean="0"/>
              <a:t>Image: </a:t>
            </a:r>
            <a:r>
              <a:rPr lang="en-NZ" dirty="0" smtClean="0">
                <a:hlinkClick r:id="rId3"/>
              </a:rPr>
              <a:t>http://www.odt.co.nz/files/story/2011/05/an_improvised_mining_camp_at_the_foot_of_gabriel_s_4de1fee1c0.JPG</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11</a:t>
            </a:fld>
            <a:endParaRPr lang="en-NZ"/>
          </a:p>
        </p:txBody>
      </p:sp>
    </p:spTree>
    <p:extLst>
      <p:ext uri="{BB962C8B-B14F-4D97-AF65-F5344CB8AC3E}">
        <p14:creationId xmlns:p14="http://schemas.microsoft.com/office/powerpoint/2010/main" val="2085360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NZ" dirty="0" smtClean="0"/>
              <a:t>The following year more gold was discovered, near the Clutha River at Dunstan</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When American Horatio Hartley and Irishman Christopher Riley found gold at Dunstan, they hastily collected a large quantity of it and proceeded to take their near-40 kilogram bag of gold to the Dunedin Treasury Desk in August of 1862.</a:t>
            </a:r>
          </a:p>
          <a:p>
            <a:pPr marL="171450" indent="-171450">
              <a:buFont typeface="Arial" pitchFamily="34" charset="0"/>
              <a:buChar char="•"/>
            </a:pPr>
            <a:r>
              <a:rPr lang="en-NZ" dirty="0" smtClean="0"/>
              <a:t>Over 10,000 men set out from Dunedin, and the </a:t>
            </a:r>
            <a:r>
              <a:rPr lang="en-NZ" dirty="0" err="1" smtClean="0"/>
              <a:t>Tuapeka</a:t>
            </a:r>
            <a:r>
              <a:rPr lang="en-NZ" dirty="0" smtClean="0"/>
              <a:t> field, for Dunstan</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At both Gabriel’s Gully and Dunstan, gold diggers were convinced that because gold had been found in river gravels that there must be a “</a:t>
            </a:r>
            <a:r>
              <a:rPr lang="en-US" i="1" baseline="0" dirty="0" smtClean="0"/>
              <a:t>mother lode</a:t>
            </a:r>
            <a:r>
              <a:rPr lang="en-US" i="0" baseline="0" dirty="0" smtClean="0"/>
              <a:t>” at somewhere up river. Although in some places rich veins were found and mined, there was no true mother lode at Gabriel’s Gully or Dunstan.</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There were several other gold discoveries in </a:t>
            </a:r>
            <a:r>
              <a:rPr lang="en-NZ" dirty="0" err="1" smtClean="0"/>
              <a:t>Otago</a:t>
            </a:r>
            <a:r>
              <a:rPr lang="en-NZ" dirty="0" smtClean="0"/>
              <a:t>, however by 1865 the great gold rushes in </a:t>
            </a:r>
            <a:r>
              <a:rPr lang="en-NZ" dirty="0" err="1" smtClean="0"/>
              <a:t>Otago</a:t>
            </a:r>
            <a:r>
              <a:rPr lang="en-NZ" dirty="0" smtClean="0"/>
              <a:t> were over, and many of the prospectors moved onto Nelson and the West Coast where more gold was being discovered</a:t>
            </a:r>
          </a:p>
          <a:p>
            <a:pPr marL="0" marR="0" indent="0" algn="l" defTabSz="914400" rtl="0" eaLnBrk="1" fontAlgn="auto" latinLnBrk="0" hangingPunct="1">
              <a:lnSpc>
                <a:spcPct val="100000"/>
              </a:lnSpc>
              <a:spcBef>
                <a:spcPts val="0"/>
              </a:spcBef>
              <a:spcAft>
                <a:spcPts val="0"/>
              </a:spcAft>
              <a:buClrTx/>
              <a:buSzTx/>
              <a:buFontTx/>
              <a:buNone/>
              <a:tabLst/>
              <a:defRPr/>
            </a:pPr>
            <a:endParaRPr lang="en-NZ"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Image: </a:t>
            </a:r>
            <a:r>
              <a:rPr lang="en-NZ" dirty="0" smtClean="0">
                <a:hlinkClick r:id="rId3"/>
              </a:rPr>
              <a:t>http://www.teara.govt.nz/en/gold-and-gold-mining/3/2</a:t>
            </a:r>
            <a:endParaRPr lang="en-NZ" dirty="0" smtClean="0"/>
          </a:p>
          <a:p>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12</a:t>
            </a:fld>
            <a:endParaRPr lang="en-NZ"/>
          </a:p>
        </p:txBody>
      </p:sp>
    </p:spTree>
    <p:extLst>
      <p:ext uri="{BB962C8B-B14F-4D97-AF65-F5344CB8AC3E}">
        <p14:creationId xmlns:p14="http://schemas.microsoft.com/office/powerpoint/2010/main" val="4288705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Following the success of the gold rush in </a:t>
            </a:r>
            <a:r>
              <a:rPr lang="en-NZ" dirty="0" err="1" smtClean="0"/>
              <a:t>Otago</a:t>
            </a:r>
            <a:r>
              <a:rPr lang="en-NZ" dirty="0" smtClean="0"/>
              <a:t>, the Canterbury provincial government offered a £1,000 reward</a:t>
            </a:r>
            <a:r>
              <a:rPr lang="en-NZ" baseline="0" dirty="0" smtClean="0"/>
              <a:t> </a:t>
            </a:r>
            <a:r>
              <a:rPr lang="en-NZ" dirty="0" smtClean="0"/>
              <a:t>to anyone who found gold in Canterbury.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This gave prospectors an incentive, and numbers started to increase.</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Payable gold was discovered in Greenstone Creek</a:t>
            </a:r>
            <a:r>
              <a:rPr lang="en-NZ" baseline="0" dirty="0" smtClean="0"/>
              <a:t> </a:t>
            </a:r>
            <a:r>
              <a:rPr lang="en-NZ" dirty="0" smtClean="0"/>
              <a:t>in 1864, leading to the frantic rushes of 1865–67.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Richer finds followed, and with that came the days of the Wild West Coast. Sly-grog shops selling alcohol sprang up with each new field. And</a:t>
            </a:r>
            <a:r>
              <a:rPr lang="en-NZ" baseline="0" dirty="0" smtClean="0"/>
              <a:t> t</a:t>
            </a:r>
            <a:r>
              <a:rPr lang="en-NZ" dirty="0" smtClean="0"/>
              <a:t>owns like Goldsborough emerged from the bush and disappeared when the gold was worked out.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At the peak of the rush, in 1867, there were about 29,000 people on the West Coast</a:t>
            </a:r>
          </a:p>
        </p:txBody>
      </p:sp>
      <p:sp>
        <p:nvSpPr>
          <p:cNvPr id="4" name="Slide Number Placeholder 3"/>
          <p:cNvSpPr>
            <a:spLocks noGrp="1"/>
          </p:cNvSpPr>
          <p:nvPr>
            <p:ph type="sldNum" sz="quarter" idx="10"/>
          </p:nvPr>
        </p:nvSpPr>
        <p:spPr/>
        <p:txBody>
          <a:bodyPr/>
          <a:lstStyle/>
          <a:p>
            <a:fld id="{4989152E-F61B-422A-ADEF-869581E734AA}" type="slidenum">
              <a:rPr lang="en-NZ" smtClean="0"/>
              <a:t>13</a:t>
            </a:fld>
            <a:endParaRPr lang="en-NZ"/>
          </a:p>
        </p:txBody>
      </p:sp>
    </p:spTree>
    <p:extLst>
      <p:ext uri="{BB962C8B-B14F-4D97-AF65-F5344CB8AC3E}">
        <p14:creationId xmlns:p14="http://schemas.microsoft.com/office/powerpoint/2010/main" val="21248116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The Coromandel Peninsula was the only region on the North Island that a large quantity of gold was discovered in during the 1860s. Due to the nature of the gold in the Coromandel, stamper batteries were set up in the Coromandel Ranges. </a:t>
            </a:r>
          </a:p>
          <a:p>
            <a:pPr marL="171450" indent="-171450">
              <a:buFont typeface="Arial"/>
              <a:buChar char="•"/>
            </a:pPr>
            <a:r>
              <a:rPr lang="en-US" baseline="0" dirty="0" smtClean="0"/>
              <a:t>The gold diggers in the Coromandel had a hard time making much money as individuals compared to the alluvial gold diggers, because they were forced to use stamper batteries which were very expensive to use. It was not until later, when the technology to mine quartz gold improved, that the gold in Coromandel Peninsula was extracted at a seriously profitable and impressive rate.</a:t>
            </a:r>
          </a:p>
          <a:p>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14</a:t>
            </a:fld>
            <a:endParaRPr lang="en-NZ"/>
          </a:p>
        </p:txBody>
      </p:sp>
    </p:spTree>
    <p:extLst>
      <p:ext uri="{BB962C8B-B14F-4D97-AF65-F5344CB8AC3E}">
        <p14:creationId xmlns:p14="http://schemas.microsoft.com/office/powerpoint/2010/main" val="30247123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dirty="0" smtClean="0"/>
              <a:t>Golden Bay is not named for its sunshine, but for its gold. Large deposits were found in 1857. Some 2,500 men spread out from Collingwood working alluvial gravels.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dirty="0" smtClean="0"/>
              <a:t>In 1864, gold was discovered in the </a:t>
            </a:r>
            <a:r>
              <a:rPr lang="en-NZ" sz="1200" dirty="0" err="1" smtClean="0"/>
              <a:t>Wakamarina</a:t>
            </a:r>
            <a:r>
              <a:rPr lang="en-NZ" sz="1200" dirty="0" smtClean="0"/>
              <a:t> River. Up to 6,000 </a:t>
            </a:r>
            <a:r>
              <a:rPr lang="en-NZ" sz="1200" dirty="0" err="1" smtClean="0"/>
              <a:t>Otago</a:t>
            </a:r>
            <a:r>
              <a:rPr lang="en-NZ" sz="1200" dirty="0" smtClean="0"/>
              <a:t> miners rushed to the workings, as initially these were very rich. But the river gravels were worked out quickly and the rush soon passed.</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dirty="0" smtClean="0"/>
              <a:t>Gold in Southland was also found in the </a:t>
            </a:r>
            <a:r>
              <a:rPr lang="en-NZ" sz="1200" dirty="0" err="1" smtClean="0"/>
              <a:t>Waiau</a:t>
            </a:r>
            <a:r>
              <a:rPr lang="en-NZ" sz="1200" dirty="0" smtClean="0"/>
              <a:t> catchment at </a:t>
            </a:r>
            <a:r>
              <a:rPr lang="en-NZ" sz="1200" dirty="0" err="1" smtClean="0"/>
              <a:t>Blackmount</a:t>
            </a:r>
            <a:r>
              <a:rPr lang="en-NZ" sz="1200" dirty="0" smtClean="0"/>
              <a:t> and the </a:t>
            </a:r>
            <a:r>
              <a:rPr lang="en-NZ" sz="1200" dirty="0" err="1" smtClean="0"/>
              <a:t>Mataura</a:t>
            </a:r>
            <a:r>
              <a:rPr lang="en-NZ" sz="1200" dirty="0" smtClean="0"/>
              <a:t> catchment around </a:t>
            </a:r>
            <a:r>
              <a:rPr lang="en-NZ" sz="1200" dirty="0" err="1" smtClean="0"/>
              <a:t>Waimumu</a:t>
            </a:r>
            <a:r>
              <a:rPr lang="en-NZ" sz="1200" dirty="0" smtClean="0"/>
              <a:t>, </a:t>
            </a:r>
            <a:r>
              <a:rPr lang="en-NZ" sz="1200" dirty="0" err="1" smtClean="0"/>
              <a:t>Waikaia</a:t>
            </a:r>
            <a:r>
              <a:rPr lang="en-NZ" sz="1200" dirty="0" smtClean="0"/>
              <a:t> and </a:t>
            </a:r>
            <a:r>
              <a:rPr lang="en-NZ" sz="1200" dirty="0" err="1" smtClean="0"/>
              <a:t>Nokomai</a:t>
            </a:r>
            <a:endParaRPr lang="en-NZ" sz="1200" dirty="0" smtClean="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dirty="0" smtClean="0"/>
              <a:t>Traces of gold were known from Cape </a:t>
            </a:r>
            <a:r>
              <a:rPr lang="en-NZ" sz="1200" dirty="0" err="1" smtClean="0"/>
              <a:t>Terawhiti</a:t>
            </a:r>
            <a:r>
              <a:rPr lang="en-NZ" sz="1200" dirty="0" smtClean="0"/>
              <a:t>, near today’s Wellington suburb of </a:t>
            </a:r>
            <a:r>
              <a:rPr lang="en-NZ" sz="1200" dirty="0" err="1" smtClean="0"/>
              <a:t>Karori</a:t>
            </a:r>
            <a:r>
              <a:rPr lang="en-NZ" sz="1200" dirty="0" smtClean="0"/>
              <a:t>, as early as 1852. In the 1870s and 1880s a number of quartz reefs were worked, but they yielded very little gold.</a:t>
            </a:r>
          </a:p>
          <a:p>
            <a:pPr marL="0" marR="0" indent="0" algn="l" defTabSz="914400" rtl="0" eaLnBrk="1" fontAlgn="auto" latinLnBrk="0" hangingPunct="1">
              <a:lnSpc>
                <a:spcPct val="100000"/>
              </a:lnSpc>
              <a:spcBef>
                <a:spcPts val="0"/>
              </a:spcBef>
              <a:spcAft>
                <a:spcPts val="0"/>
              </a:spcAft>
              <a:buClrTx/>
              <a:buSzTx/>
              <a:buFontTx/>
              <a:buNone/>
              <a:tabLst/>
              <a:defRPr/>
            </a:pPr>
            <a:endParaRPr lang="en-NZ" sz="1200" dirty="0" smtClean="0"/>
          </a:p>
        </p:txBody>
      </p:sp>
      <p:sp>
        <p:nvSpPr>
          <p:cNvPr id="4" name="Slide Number Placeholder 3"/>
          <p:cNvSpPr>
            <a:spLocks noGrp="1"/>
          </p:cNvSpPr>
          <p:nvPr>
            <p:ph type="sldNum" sz="quarter" idx="10"/>
          </p:nvPr>
        </p:nvSpPr>
        <p:spPr/>
        <p:txBody>
          <a:bodyPr/>
          <a:lstStyle/>
          <a:p>
            <a:fld id="{4989152E-F61B-422A-ADEF-869581E734AA}" type="slidenum">
              <a:rPr lang="en-NZ" smtClean="0"/>
              <a:t>15</a:t>
            </a:fld>
            <a:endParaRPr lang="en-NZ"/>
          </a:p>
        </p:txBody>
      </p:sp>
    </p:spTree>
    <p:extLst>
      <p:ext uri="{BB962C8B-B14F-4D97-AF65-F5344CB8AC3E}">
        <p14:creationId xmlns:p14="http://schemas.microsoft.com/office/powerpoint/2010/main" val="1539908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Mining Quartz gold was made easier by the development of technology and the introduction</a:t>
            </a:r>
            <a:r>
              <a:rPr lang="en-US" baseline="0" dirty="0" smtClean="0"/>
              <a:t> of the stamper battery. But this was very expensive, and t</a:t>
            </a:r>
            <a:r>
              <a:rPr lang="en-US" dirty="0" smtClean="0"/>
              <a:t>here was no alternative method to stamping for quartz mining in New Zealand – this is the main reason it was the less popular of the two forms of gold. Factories</a:t>
            </a:r>
            <a:r>
              <a:rPr lang="en-US" baseline="0" dirty="0" smtClean="0"/>
              <a:t> </a:t>
            </a:r>
            <a:r>
              <a:rPr lang="en-US" dirty="0" smtClean="0"/>
              <a:t>were built close to the river and they housed the stamper batteries which crushed the quartz into a fine powder. Cyanide was then used to separate the gold and the quartz powder – this was a long process, especially compared to the relatively fast processes used for alluvial gold.</a:t>
            </a:r>
          </a:p>
          <a:p>
            <a:endParaRPr lang="en-US" dirty="0" smtClean="0"/>
          </a:p>
        </p:txBody>
      </p:sp>
      <p:sp>
        <p:nvSpPr>
          <p:cNvPr id="4" name="Slide Number Placeholder 3"/>
          <p:cNvSpPr>
            <a:spLocks noGrp="1"/>
          </p:cNvSpPr>
          <p:nvPr>
            <p:ph type="sldNum" sz="quarter" idx="10"/>
          </p:nvPr>
        </p:nvSpPr>
        <p:spPr/>
        <p:txBody>
          <a:bodyPr/>
          <a:lstStyle/>
          <a:p>
            <a:fld id="{4989152E-F61B-422A-ADEF-869581E734AA}" type="slidenum">
              <a:rPr lang="en-NZ" smtClean="0"/>
              <a:t>16</a:t>
            </a:fld>
            <a:endParaRPr lang="en-NZ"/>
          </a:p>
        </p:txBody>
      </p:sp>
    </p:spTree>
    <p:extLst>
      <p:ext uri="{BB962C8B-B14F-4D97-AF65-F5344CB8AC3E}">
        <p14:creationId xmlns:p14="http://schemas.microsoft.com/office/powerpoint/2010/main" val="13895923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NZ" dirty="0" smtClean="0"/>
              <a:t>Where alluvial gold was very rich, it could be obtained with a shovel and pan. Simple machines known as cradles were rocked back and forth </a:t>
            </a:r>
          </a:p>
          <a:p>
            <a:pPr marL="171450" indent="-171450">
              <a:buFont typeface="Arial" pitchFamily="34" charset="0"/>
              <a:buChar char="•"/>
            </a:pPr>
            <a:r>
              <a:rPr lang="en-NZ" dirty="0" smtClean="0"/>
              <a:t>The</a:t>
            </a:r>
            <a:r>
              <a:rPr lang="en-NZ" baseline="0" dirty="0" smtClean="0"/>
              <a:t> introduction of new technology made obtaining this gold easier and less </a:t>
            </a:r>
            <a:r>
              <a:rPr lang="en-NZ" baseline="0" dirty="0" err="1" smtClean="0"/>
              <a:t>labourious</a:t>
            </a:r>
            <a:r>
              <a:rPr lang="en-NZ" baseline="0" dirty="0" smtClean="0"/>
              <a:t>.</a:t>
            </a:r>
            <a:endParaRPr lang="en-NZ" baseline="0" dirty="0" smtClean="0"/>
          </a:p>
          <a:p>
            <a:pPr marL="171450" indent="-171450">
              <a:buFont typeface="Arial" pitchFamily="34" charset="0"/>
              <a:buChar char="•"/>
            </a:pPr>
            <a:r>
              <a:rPr lang="en-NZ" dirty="0" smtClean="0"/>
              <a:t>Riffle or sluice boxes were the main methods of recovering gold. These were long, terraced wooden boxes, over which gold-bearing gravel was washed. Each step of the box had a lip that trapped the heavier gold and allowed the lighter materials to wash away. Eventually the heavy gravel and gold caught in the terraces was washed up in a pan.</a:t>
            </a:r>
          </a:p>
          <a:p>
            <a:pPr marL="171450" indent="-171450" fontAlgn="base">
              <a:buFont typeface="Arial" pitchFamily="34" charset="0"/>
              <a:buChar char="•"/>
            </a:pPr>
            <a:r>
              <a:rPr lang="en-NZ" dirty="0" smtClean="0"/>
              <a:t>Sluicing was a method where water was piped into successively narrower pipes leading to hoses which sprayed jets of water. The jets were aimed at gravel faces and helped to wash gold-bearing gravels down through sluice boxes</a:t>
            </a:r>
          </a:p>
          <a:p>
            <a:pPr marL="171450" indent="-171450" fontAlgn="base">
              <a:buFont typeface="Arial" pitchFamily="34" charset="0"/>
              <a:buChar char="•"/>
            </a:pPr>
            <a:r>
              <a:rPr lang="en-NZ" dirty="0" smtClean="0"/>
              <a:t>Hydraulic elevators were used to reach leads of alluvial gold that were covered by gravel. Most elevators worked like giant vacuum cleaners, sucking a slurry of gravel and water up from beneath large gravel terraces</a:t>
            </a:r>
          </a:p>
          <a:p>
            <a:pPr marL="171450" marR="0" indent="-171450" algn="l" defTabSz="914400" rtl="0" eaLnBrk="1" fontAlgn="base" latinLnBrk="0" hangingPunct="1">
              <a:lnSpc>
                <a:spcPct val="100000"/>
              </a:lnSpc>
              <a:spcBef>
                <a:spcPts val="0"/>
              </a:spcBef>
              <a:spcAft>
                <a:spcPts val="0"/>
              </a:spcAft>
              <a:buClrTx/>
              <a:buSzTx/>
              <a:buFont typeface="Arial" pitchFamily="34" charset="0"/>
              <a:buChar char="•"/>
              <a:tabLst/>
              <a:defRPr/>
            </a:pPr>
            <a:r>
              <a:rPr lang="en-NZ" dirty="0" smtClean="0"/>
              <a:t>Hard-rock mines followed quartz veins, which contained gold. The recovered quartz was crushed by stamper batteries, and cyanide was used to reclaim the gold.</a:t>
            </a:r>
          </a:p>
          <a:p>
            <a:pPr marL="171450" marR="0" indent="-171450" algn="l" defTabSz="914400" rtl="0" eaLnBrk="1" fontAlgn="base" latinLnBrk="0" hangingPunct="1">
              <a:lnSpc>
                <a:spcPct val="100000"/>
              </a:lnSpc>
              <a:spcBef>
                <a:spcPts val="0"/>
              </a:spcBef>
              <a:spcAft>
                <a:spcPts val="0"/>
              </a:spcAft>
              <a:buClrTx/>
              <a:buSzTx/>
              <a:buFont typeface="Arial" pitchFamily="34" charset="0"/>
              <a:buChar char="•"/>
              <a:tabLst/>
              <a:defRPr/>
            </a:pPr>
            <a:endParaRPr lang="en-NZ" dirty="0" smtClean="0"/>
          </a:p>
          <a:p>
            <a:pPr marL="0" marR="0" indent="0" algn="l" defTabSz="914400" rtl="0" eaLnBrk="1" fontAlgn="base" latinLnBrk="0" hangingPunct="1">
              <a:lnSpc>
                <a:spcPct val="100000"/>
              </a:lnSpc>
              <a:spcBef>
                <a:spcPts val="0"/>
              </a:spcBef>
              <a:spcAft>
                <a:spcPts val="0"/>
              </a:spcAft>
              <a:buClrTx/>
              <a:buSzTx/>
              <a:buFont typeface="Arial" pitchFamily="34" charset="0"/>
              <a:buNone/>
              <a:tabLst/>
              <a:defRPr/>
            </a:pPr>
            <a:r>
              <a:rPr lang="en-NZ" dirty="0" smtClean="0"/>
              <a:t>Images: </a:t>
            </a:r>
            <a:r>
              <a:rPr lang="en-NZ" dirty="0" smtClean="0">
                <a:hlinkClick r:id="rId3"/>
              </a:rPr>
              <a:t>http://upload.wikimedia.org/wikipedia/commons/f/f5/Placermine.jpg</a:t>
            </a:r>
            <a:r>
              <a:rPr lang="en-NZ" dirty="0" smtClean="0"/>
              <a:t/>
            </a:r>
            <a:br>
              <a:rPr lang="en-NZ" dirty="0" smtClean="0"/>
            </a:br>
            <a:r>
              <a:rPr lang="en-NZ" baseline="0" dirty="0" smtClean="0"/>
              <a:t>             </a:t>
            </a:r>
            <a:r>
              <a:rPr lang="en-NZ" dirty="0" smtClean="0">
                <a:hlinkClick r:id="rId4"/>
              </a:rPr>
              <a:t>http://sewhoy.co.nz/Portals/Sewhoy/25.%20Nokomai%20,%20hydraulic%20elevator%20&amp;%20sluice%201920s.%20.JPG</a:t>
            </a:r>
            <a:endParaRPr lang="en-NZ" dirty="0" smtClean="0"/>
          </a:p>
          <a:p>
            <a:pPr marL="171450" indent="-171450" fontAlgn="base">
              <a:buFont typeface="Arial" pitchFamily="34" charset="0"/>
              <a:buChar char="•"/>
            </a:pPr>
            <a:endParaRPr lang="en-NZ" dirty="0" smtClean="0"/>
          </a:p>
          <a:p>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17</a:t>
            </a:fld>
            <a:endParaRPr lang="en-NZ"/>
          </a:p>
        </p:txBody>
      </p:sp>
    </p:spTree>
    <p:extLst>
      <p:ext uri="{BB962C8B-B14F-4D97-AF65-F5344CB8AC3E}">
        <p14:creationId xmlns:p14="http://schemas.microsoft.com/office/powerpoint/2010/main" val="7243448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NZ" dirty="0" smtClean="0"/>
              <a:t>The influx was from the Victorian goldfields, which had attracted British miners in the 1850s. They brought Victorian names with them – in Central </a:t>
            </a:r>
            <a:r>
              <a:rPr lang="en-NZ" dirty="0" err="1" smtClean="0"/>
              <a:t>Otago</a:t>
            </a:r>
            <a:r>
              <a:rPr lang="en-NZ" dirty="0" smtClean="0"/>
              <a:t> there is a </a:t>
            </a:r>
            <a:r>
              <a:rPr lang="en-NZ" dirty="0" err="1" smtClean="0"/>
              <a:t>Bendigo</a:t>
            </a:r>
            <a:r>
              <a:rPr lang="en-NZ" dirty="0" smtClean="0"/>
              <a:t> ghost town and a </a:t>
            </a:r>
            <a:r>
              <a:rPr lang="en-NZ" dirty="0" err="1" smtClean="0"/>
              <a:t>Ballarat</a:t>
            </a:r>
            <a:r>
              <a:rPr lang="en-NZ" dirty="0" smtClean="0"/>
              <a:t> Creek. Scottish, Irish and English miners made up roughly equal proportions on the </a:t>
            </a:r>
            <a:r>
              <a:rPr lang="en-NZ" dirty="0" err="1" smtClean="0"/>
              <a:t>Otago</a:t>
            </a:r>
            <a:r>
              <a:rPr lang="en-NZ" dirty="0" smtClean="0"/>
              <a:t> goldfields.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Many miners who had not struck it lucky in Australia paid their fare and sailed across the Tasman Sea to New Zealand’s West Coast. </a:t>
            </a:r>
            <a:r>
              <a:rPr lang="en-NZ" sz="1200" b="0" i="0" kern="1200" dirty="0" smtClean="0">
                <a:solidFill>
                  <a:schemeClr val="tx1"/>
                </a:solidFill>
                <a:effectLst/>
                <a:latin typeface="+mn-lt"/>
                <a:ea typeface="+mn-ea"/>
                <a:cs typeface="+mn-cs"/>
              </a:rPr>
              <a:t>At one point </a:t>
            </a:r>
            <a:r>
              <a:rPr lang="en-NZ" sz="1200" b="0" i="0" kern="1200" dirty="0" err="1" smtClean="0">
                <a:solidFill>
                  <a:schemeClr val="tx1"/>
                </a:solidFill>
                <a:effectLst/>
                <a:latin typeface="+mn-lt"/>
                <a:ea typeface="+mn-ea"/>
                <a:cs typeface="+mn-cs"/>
              </a:rPr>
              <a:t>Hokitika</a:t>
            </a:r>
            <a:r>
              <a:rPr lang="en-NZ" sz="1200" b="0" i="0" kern="1200" dirty="0" smtClean="0">
                <a:solidFill>
                  <a:schemeClr val="tx1"/>
                </a:solidFill>
                <a:effectLst/>
                <a:latin typeface="+mn-lt"/>
                <a:ea typeface="+mn-ea"/>
                <a:cs typeface="+mn-cs"/>
              </a:rPr>
              <a:t> was described as ‘a suburb of Melbourne’, such was the level of migration from the Victorian goldfields. A</a:t>
            </a:r>
            <a:r>
              <a:rPr lang="en-NZ" dirty="0" smtClean="0"/>
              <a:t> </a:t>
            </a:r>
            <a:r>
              <a:rPr lang="en-NZ" dirty="0" smtClean="0"/>
              <a:t>third to one-half of West Coast miners were Irish. English miners made up a third and most came from counties with a mining history such as Cornwall. Scattered among the British and Irish were Germans, Scandinavians, French, Italians, Chinese and other nationalities.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b="0" i="0" kern="1200" dirty="0" smtClean="0">
                <a:solidFill>
                  <a:schemeClr val="tx1"/>
                </a:solidFill>
                <a:effectLst/>
                <a:latin typeface="+mn-lt"/>
                <a:ea typeface="+mn-ea"/>
                <a:cs typeface="+mn-cs"/>
              </a:rPr>
              <a:t>Scottish, Irish and English miners made up roughly equal proportions on the </a:t>
            </a:r>
            <a:r>
              <a:rPr lang="en-NZ" sz="1200" b="0" i="0" kern="1200" dirty="0" err="1" smtClean="0">
                <a:solidFill>
                  <a:schemeClr val="tx1"/>
                </a:solidFill>
                <a:effectLst/>
                <a:latin typeface="+mn-lt"/>
                <a:ea typeface="+mn-ea"/>
                <a:cs typeface="+mn-cs"/>
              </a:rPr>
              <a:t>Otago</a:t>
            </a:r>
            <a:r>
              <a:rPr lang="en-NZ" sz="1200" b="0" i="0" kern="1200" dirty="0" smtClean="0">
                <a:solidFill>
                  <a:schemeClr val="tx1"/>
                </a:solidFill>
                <a:effectLst/>
                <a:latin typeface="+mn-lt"/>
                <a:ea typeface="+mn-ea"/>
                <a:cs typeface="+mn-cs"/>
              </a:rPr>
              <a:t> goldfields. On the West Coast, Irish miners were more numerous, making up one-third to one-half of all miners.</a:t>
            </a:r>
          </a:p>
          <a:p>
            <a:pPr marL="171450" indent="-171450">
              <a:buFont typeface="Arial"/>
              <a:buChar char="•"/>
            </a:pPr>
            <a:r>
              <a:rPr lang="en-US" baseline="0" dirty="0" smtClean="0"/>
              <a:t>Although the gold diggers of 1860s all varied in terms of race, they were all young, single males, in search of the ‘mother lode’ and hope to strike it rich. The most common ethnic groups were the Europeans – from the British to the Italians – and the Chinese. On top of these two were also the Maori and the Americans, but these two groups were not anywhere near as large in numbers as the Europeans and the Chinese.</a:t>
            </a:r>
          </a:p>
          <a:p>
            <a:pPr marL="171450" indent="-171450">
              <a:buFont typeface="Arial"/>
              <a:buChar char="•"/>
            </a:pPr>
            <a:r>
              <a:rPr lang="en-US" baseline="0" dirty="0" smtClean="0"/>
              <a:t>Women were almost unheard of on the gold fields – not that they weren’t wanted. A census carried out in the 1860s counted over 2,000 Chinese miners with only four women within this group.</a:t>
            </a:r>
          </a:p>
          <a:p>
            <a:pPr marL="171450" indent="-171450">
              <a:buFont typeface="Arial"/>
              <a:buChar char="•"/>
            </a:pPr>
            <a:r>
              <a:rPr lang="en-US" baseline="0" dirty="0" smtClean="0"/>
              <a:t>This disproportion in the male to female ratio had a serious social and economic impact.</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NZ" sz="1200" b="0" i="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NZ" sz="1200" b="0" i="0" kern="1200" dirty="0" smtClean="0">
                <a:solidFill>
                  <a:schemeClr val="tx1"/>
                </a:solidFill>
                <a:effectLst/>
                <a:latin typeface="+mn-lt"/>
                <a:ea typeface="+mn-ea"/>
                <a:cs typeface="+mn-cs"/>
              </a:rPr>
              <a:t>Image:</a:t>
            </a:r>
            <a:r>
              <a:rPr lang="en-NZ" sz="1200" b="0" i="0" kern="1200" baseline="0" dirty="0" smtClean="0">
                <a:solidFill>
                  <a:schemeClr val="tx1"/>
                </a:solidFill>
                <a:effectLst/>
                <a:latin typeface="+mn-lt"/>
                <a:ea typeface="+mn-ea"/>
                <a:cs typeface="+mn-cs"/>
              </a:rPr>
              <a:t> </a:t>
            </a:r>
            <a:r>
              <a:rPr lang="en-NZ" dirty="0" smtClean="0">
                <a:hlinkClick r:id="rId3"/>
              </a:rPr>
              <a:t>http://www.teara.govt.nz/en/gold-and-gold-mining/9/2</a:t>
            </a:r>
            <a:endParaRPr lang="en-NZ" dirty="0" smtClean="0"/>
          </a:p>
          <a:p>
            <a:pPr marL="171450" indent="-171450">
              <a:buFont typeface="Arial" pitchFamily="34" charset="0"/>
              <a:buChar char="•"/>
            </a:pP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18</a:t>
            </a:fld>
            <a:endParaRPr lang="en-NZ"/>
          </a:p>
        </p:txBody>
      </p:sp>
    </p:spTree>
    <p:extLst>
      <p:ext uri="{BB962C8B-B14F-4D97-AF65-F5344CB8AC3E}">
        <p14:creationId xmlns:p14="http://schemas.microsoft.com/office/powerpoint/2010/main" val="1737318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Māori were less common on the </a:t>
            </a:r>
            <a:r>
              <a:rPr lang="en-NZ" dirty="0" err="1" smtClean="0"/>
              <a:t>Otago</a:t>
            </a:r>
            <a:r>
              <a:rPr lang="en-NZ" dirty="0" smtClean="0"/>
              <a:t> fields.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They traditionally placed no worth on gold – pounamu (greenstone) was their valuable mineral.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But when Māori realised the worth that Europeans placed on gold, some joined the rushes.</a:t>
            </a:r>
            <a:r>
              <a:rPr lang="en-NZ" baseline="0" dirty="0" smtClean="0"/>
              <a:t> </a:t>
            </a:r>
            <a:r>
              <a:rPr lang="en-NZ" dirty="0" smtClean="0"/>
              <a:t>Daniel </a:t>
            </a:r>
            <a:r>
              <a:rPr lang="en-NZ" dirty="0" err="1" smtClean="0"/>
              <a:t>Erihana</a:t>
            </a:r>
            <a:r>
              <a:rPr lang="en-NZ" dirty="0" smtClean="0"/>
              <a:t> and </a:t>
            </a:r>
            <a:r>
              <a:rPr lang="en-NZ" dirty="0" err="1" smtClean="0"/>
              <a:t>Hākaraia</a:t>
            </a:r>
            <a:r>
              <a:rPr lang="en-NZ" dirty="0" smtClean="0"/>
              <a:t> </a:t>
            </a:r>
            <a:r>
              <a:rPr lang="en-NZ" dirty="0" err="1" smtClean="0"/>
              <a:t>Haeroa</a:t>
            </a:r>
            <a:r>
              <a:rPr lang="en-NZ" dirty="0" smtClean="0"/>
              <a:t> struck gold</a:t>
            </a:r>
            <a:r>
              <a:rPr lang="en-NZ" baseline="0" dirty="0" smtClean="0"/>
              <a:t> in</a:t>
            </a:r>
            <a:r>
              <a:rPr lang="en-NZ" dirty="0" smtClean="0"/>
              <a:t> 1863, when their dog was swept away and Daniel swam after it, he chanced upon gold on a shingle bar and gold dust in the dog’s coat. Before nightfall the two men had recovered 8.5 kilograms of gold from the rock crevices.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NZ"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NZ" dirty="0" smtClean="0"/>
              <a:t>Image: </a:t>
            </a:r>
            <a:r>
              <a:rPr lang="en-NZ" dirty="0" smtClean="0">
                <a:hlinkClick r:id="rId3"/>
              </a:rPr>
              <a:t>http://collections.tepapa.govt.nz/db_images/Kohatu.pounamu.(nephrite.boulder).jpg?irn=151715&amp;width=250&amp;height=280</a:t>
            </a:r>
            <a:endParaRPr lang="en-NZ" dirty="0" smtClean="0"/>
          </a:p>
        </p:txBody>
      </p:sp>
      <p:sp>
        <p:nvSpPr>
          <p:cNvPr id="4" name="Slide Number Placeholder 3"/>
          <p:cNvSpPr>
            <a:spLocks noGrp="1"/>
          </p:cNvSpPr>
          <p:nvPr>
            <p:ph type="sldNum" sz="quarter" idx="10"/>
          </p:nvPr>
        </p:nvSpPr>
        <p:spPr/>
        <p:txBody>
          <a:bodyPr/>
          <a:lstStyle/>
          <a:p>
            <a:fld id="{4989152E-F61B-422A-ADEF-869581E734AA}" type="slidenum">
              <a:rPr lang="en-NZ" smtClean="0"/>
              <a:t>20</a:t>
            </a:fld>
            <a:endParaRPr lang="en-NZ"/>
          </a:p>
        </p:txBody>
      </p:sp>
    </p:spTree>
    <p:extLst>
      <p:ext uri="{BB962C8B-B14F-4D97-AF65-F5344CB8AC3E}">
        <p14:creationId xmlns:p14="http://schemas.microsoft.com/office/powerpoint/2010/main" val="420857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baseline="0" dirty="0" smtClean="0"/>
              <a:t>Gold had been discovered previously overseas before the Gold rush in New Zealand</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baseline="0" dirty="0" smtClean="0"/>
              <a:t>It was discovered in Australia in small quantities as early as 1814, but the first major discoveries in Australia were in 1849 by a shepherd in Port Phillip, which caused a series of larger discoveries, drawing little attraction to the sites.</a:t>
            </a:r>
          </a:p>
          <a:p>
            <a:pPr marL="171450" indent="-171450">
              <a:buFont typeface="Arial" pitchFamily="34" charset="0"/>
              <a:buChar char="•"/>
            </a:pPr>
            <a:r>
              <a:rPr lang="en-NZ" baseline="0" dirty="0" smtClean="0"/>
              <a:t>The California Gold Rush of 1848 was started by James W. Marshall, who’s discovery was heard by </a:t>
            </a:r>
            <a:r>
              <a:rPr lang="en-NZ" sz="1200" baseline="0" dirty="0" smtClean="0"/>
              <a:t>p</a:t>
            </a:r>
            <a:r>
              <a:rPr lang="en-NZ" sz="1200" dirty="0" smtClean="0"/>
              <a:t>eople in Oregon, Hawaii, and Latin America, who flocked to the state.</a:t>
            </a:r>
          </a:p>
          <a:p>
            <a:pPr marL="171450" indent="-171450">
              <a:buFont typeface="Arial" pitchFamily="34" charset="0"/>
              <a:buChar char="•"/>
            </a:pPr>
            <a:r>
              <a:rPr lang="en-NZ" sz="1200" dirty="0" smtClean="0"/>
              <a:t>Although the California Gold Rush lead to a substantial</a:t>
            </a:r>
            <a:r>
              <a:rPr lang="en-NZ" sz="1200" baseline="0" dirty="0" smtClean="0"/>
              <a:t> growth in Population in San Francisco. </a:t>
            </a:r>
            <a:r>
              <a:rPr lang="en-NZ" sz="1200" dirty="0" smtClean="0"/>
              <a:t>Neither discovery was as large or as instrumental as the discovery</a:t>
            </a:r>
            <a:r>
              <a:rPr lang="en-NZ" sz="1200" baseline="0" dirty="0" smtClean="0"/>
              <a:t> of gold to come in New Zealand.</a:t>
            </a:r>
            <a:endParaRPr lang="en-NZ" sz="1200" dirty="0" smtClean="0">
              <a:hlinkClick r:id="rId3" tooltip="Coloma, California"/>
            </a:endParaRPr>
          </a:p>
          <a:p>
            <a:pPr marL="171450" indent="-171450">
              <a:buFont typeface="Arial" pitchFamily="34" charset="0"/>
              <a:buChar char="•"/>
            </a:pPr>
            <a:endParaRPr lang="en-NZ" sz="1200" dirty="0" smtClean="0">
              <a:hlinkClick r:id="rId3" tooltip="Coloma, California"/>
            </a:endParaRP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NZ"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NZ" baseline="0" dirty="0" smtClean="0"/>
              <a:t>Image: </a:t>
            </a:r>
            <a:r>
              <a:rPr lang="en-NZ" dirty="0" smtClean="0">
                <a:hlinkClick r:id="rId4"/>
              </a:rPr>
              <a:t>http://upload.wikimedia.org/wikipedia/commons/0/0d/California_Clipper_500.jpg</a:t>
            </a:r>
            <a:endParaRPr lang="en-NZ" baseline="0" dirty="0" smtClean="0"/>
          </a:p>
        </p:txBody>
      </p:sp>
      <p:sp>
        <p:nvSpPr>
          <p:cNvPr id="4" name="Slide Number Placeholder 3"/>
          <p:cNvSpPr>
            <a:spLocks noGrp="1"/>
          </p:cNvSpPr>
          <p:nvPr>
            <p:ph type="sldNum" sz="quarter" idx="10"/>
          </p:nvPr>
        </p:nvSpPr>
        <p:spPr/>
        <p:txBody>
          <a:bodyPr/>
          <a:lstStyle/>
          <a:p>
            <a:fld id="{4989152E-F61B-422A-ADEF-869581E734AA}" type="slidenum">
              <a:rPr lang="en-NZ" smtClean="0"/>
              <a:t>2</a:t>
            </a:fld>
            <a:endParaRPr lang="en-NZ"/>
          </a:p>
        </p:txBody>
      </p:sp>
    </p:spTree>
    <p:extLst>
      <p:ext uri="{BB962C8B-B14F-4D97-AF65-F5344CB8AC3E}">
        <p14:creationId xmlns:p14="http://schemas.microsoft.com/office/powerpoint/2010/main" val="41135874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In this short clip</a:t>
            </a:r>
            <a:r>
              <a:rPr lang="en-NZ" baseline="0" dirty="0" smtClean="0"/>
              <a:t> you will hear John Edgar talk about Maori attitudes toward mining</a:t>
            </a:r>
          </a:p>
          <a:p>
            <a:endParaRPr lang="en-NZ" baseline="0" dirty="0" smtClean="0"/>
          </a:p>
          <a:p>
            <a:r>
              <a:rPr lang="en-NZ" baseline="0" dirty="0" smtClean="0"/>
              <a:t>Image: </a:t>
            </a:r>
            <a:r>
              <a:rPr lang="en-NZ" dirty="0" smtClean="0">
                <a:hlinkClick r:id="rId3"/>
              </a:rPr>
              <a:t>http://www.teara.govt.nz/en/gold-and-gold-mining/10/2</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21</a:t>
            </a:fld>
            <a:endParaRPr lang="en-NZ"/>
          </a:p>
        </p:txBody>
      </p:sp>
    </p:spTree>
    <p:extLst>
      <p:ext uri="{BB962C8B-B14F-4D97-AF65-F5344CB8AC3E}">
        <p14:creationId xmlns:p14="http://schemas.microsoft.com/office/powerpoint/2010/main" val="2560145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NZ" dirty="0" smtClean="0"/>
              <a:t>The </a:t>
            </a:r>
            <a:r>
              <a:rPr lang="en-NZ" dirty="0" err="1" smtClean="0"/>
              <a:t>Otago</a:t>
            </a:r>
            <a:r>
              <a:rPr lang="en-NZ" dirty="0" smtClean="0"/>
              <a:t> provincial government encouraged miners, mainly from China, to come to New Zealand to replace the Europeans who had left</a:t>
            </a:r>
            <a:r>
              <a:rPr lang="en-NZ" baseline="0" dirty="0" smtClean="0"/>
              <a:t> </a:t>
            </a:r>
            <a:r>
              <a:rPr lang="en-NZ" dirty="0" err="1" smtClean="0"/>
              <a:t>Otago</a:t>
            </a:r>
            <a:r>
              <a:rPr lang="en-NZ" dirty="0" smtClean="0"/>
              <a:t> for the new West Coast rushes. </a:t>
            </a:r>
          </a:p>
          <a:p>
            <a:pPr marL="171450" indent="-171450">
              <a:buFont typeface="Arial" pitchFamily="34" charset="0"/>
              <a:buChar char="•"/>
            </a:pPr>
            <a:r>
              <a:rPr lang="en-NZ" dirty="0" smtClean="0"/>
              <a:t>The Chinese intended to earn wealth for their families and eventually return to China.</a:t>
            </a:r>
            <a:endParaRPr lang="en-NZ" sz="1200" dirty="0" smtClean="0"/>
          </a:p>
          <a:p>
            <a:pPr marL="171450" indent="-171450">
              <a:buFont typeface="Arial" pitchFamily="34" charset="0"/>
              <a:buChar char="•"/>
            </a:pPr>
            <a:r>
              <a:rPr lang="en-NZ" sz="1200" dirty="0" smtClean="0"/>
              <a:t>Their mining methods were unique – they worked over an area and left very little gold behind.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dirty="0" smtClean="0"/>
              <a:t>On the goldfields, the Chinese pretty much kept to themselves, living in small ‘Chinatowns’. Some ran their own businesses rather than searching for gold.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dirty="0" smtClean="0"/>
              <a:t>By 1869 there were about 2,000 Chinese people in New Zealand. Almost all were men who came to work the goldfields of </a:t>
            </a:r>
            <a:r>
              <a:rPr lang="en-NZ" sz="1200" dirty="0" err="1" smtClean="0"/>
              <a:t>Otago</a:t>
            </a:r>
            <a:r>
              <a:rPr lang="en-NZ" sz="1200" dirty="0" smtClean="0"/>
              <a:t> and the West Coast.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The Chinese, because of the way they looked and their resourceful and money conscious ways, were often the victims of race riots on the goldfields. Angry European diggers would violently lash out at Chinese camps in an attempt to drive them away – often resulting in full scale rioting.</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Chinese workers were also forced to set up their own separate camps, living in absolute segregation as Chinese and European diggers rarely worked together.</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NZ" sz="120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NZ" sz="1200" dirty="0" smtClean="0"/>
              <a:t>Image: </a:t>
            </a:r>
            <a:r>
              <a:rPr lang="en-NZ" dirty="0" smtClean="0">
                <a:hlinkClick r:id="rId3"/>
              </a:rPr>
              <a:t>http://www.teara.govt.nz/files/p2112atl.jpg</a:t>
            </a:r>
            <a:endParaRPr lang="en-NZ" sz="1200" dirty="0" smtClean="0"/>
          </a:p>
          <a:p>
            <a:pPr marL="171450" indent="-171450">
              <a:buFont typeface="Arial" pitchFamily="34" charset="0"/>
              <a:buChar char="•"/>
            </a:pP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22</a:t>
            </a:fld>
            <a:endParaRPr lang="en-NZ"/>
          </a:p>
        </p:txBody>
      </p:sp>
    </p:spTree>
    <p:extLst>
      <p:ext uri="{BB962C8B-B14F-4D97-AF65-F5344CB8AC3E}">
        <p14:creationId xmlns:p14="http://schemas.microsoft.com/office/powerpoint/2010/main" val="3961485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As soon as word got out about the size and expansion of the gold rush, and the possible wealth available, local businessmen began to prepare for the rush of thousands of incoming prospectors and found gold digger supplies in order to meet the demand. These businessmen who had the foresight made a significant amount of money of the gold rushes.</a:t>
            </a:r>
          </a:p>
          <a:p>
            <a:pPr marL="171450" indent="-171450">
              <a:buFont typeface="Arial"/>
              <a:buChar char="•"/>
            </a:pPr>
            <a:r>
              <a:rPr lang="en-US" baseline="0" dirty="0" smtClean="0"/>
              <a:t>The Gold rush impacted Dunedin substantially. Population increased dramatically in the period of the gold rush.</a:t>
            </a:r>
          </a:p>
          <a:p>
            <a:pPr marL="171450" indent="-171450">
              <a:buFont typeface="Arial"/>
              <a:buChar char="•"/>
            </a:pPr>
            <a:r>
              <a:rPr lang="en-US" baseline="0" dirty="0" smtClean="0"/>
              <a:t>Many settlers also opened pubs and hotels to accommodate the influx of gold prospectors into Dunedin. This, similar to the businessmen who opened stores catering to gold diggers, as it is more than likely that enough business would have been generated thanks to the gold rush.</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Women who worked as prostitutes would have also got a lot of business. The gold diggers were young, single males who had come to New Zealand either by themselves, or in a group of other young, single males and one of the first things on their minds would have almost always been sex.</a:t>
            </a:r>
          </a:p>
          <a:p>
            <a:pPr marL="171450" indent="-171450">
              <a:buFont typeface="Arial"/>
              <a:buChar char="•"/>
            </a:pPr>
            <a:endParaRPr lang="en-US" baseline="0" dirty="0" smtClean="0"/>
          </a:p>
          <a:p>
            <a:pPr marL="171450" indent="-171450">
              <a:buFont typeface="Arial"/>
              <a:buChar char="•"/>
            </a:pPr>
            <a:endParaRPr lang="en-US" baseline="0" dirty="0" smtClean="0"/>
          </a:p>
          <a:p>
            <a:pPr marL="0" indent="0">
              <a:buFont typeface="Arial"/>
              <a:buNone/>
            </a:pPr>
            <a:r>
              <a:rPr lang="en-US" baseline="0" dirty="0" smtClean="0"/>
              <a:t>Image: </a:t>
            </a:r>
            <a:r>
              <a:rPr lang="en-NZ" dirty="0" smtClean="0">
                <a:hlinkClick r:id="rId3"/>
              </a:rPr>
              <a:t>http://www.teara.govt.nz/en/gold-and-gold-mining/12/1</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23</a:t>
            </a:fld>
            <a:endParaRPr lang="en-NZ"/>
          </a:p>
        </p:txBody>
      </p:sp>
    </p:spTree>
    <p:extLst>
      <p:ext uri="{BB962C8B-B14F-4D97-AF65-F5344CB8AC3E}">
        <p14:creationId xmlns:p14="http://schemas.microsoft.com/office/powerpoint/2010/main" val="19398817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The Graph above shows the</a:t>
            </a:r>
            <a:r>
              <a:rPr lang="en-NZ" baseline="0" dirty="0" smtClean="0"/>
              <a:t> height of interest in Gold Mining was during the 1860s</a:t>
            </a:r>
          </a:p>
          <a:p>
            <a:endParaRPr lang="en-NZ" baseline="0" dirty="0" smtClean="0"/>
          </a:p>
          <a:p>
            <a:r>
              <a:rPr lang="en-NZ" baseline="0" dirty="0" smtClean="0"/>
              <a:t>Image: </a:t>
            </a:r>
            <a:r>
              <a:rPr lang="en-NZ" dirty="0" smtClean="0">
                <a:hlinkClick r:id="rId3"/>
              </a:rPr>
              <a:t>http://www.teara.govt.nz/en/gold-and-gold-mining/11/1</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24</a:t>
            </a:fld>
            <a:endParaRPr lang="en-NZ"/>
          </a:p>
        </p:txBody>
      </p:sp>
    </p:spTree>
    <p:extLst>
      <p:ext uri="{BB962C8B-B14F-4D97-AF65-F5344CB8AC3E}">
        <p14:creationId xmlns:p14="http://schemas.microsoft.com/office/powerpoint/2010/main" val="16618783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smtClean="0"/>
              <a:t>As a result of the gold rushes, Dunedin flourished with businesses booming, Australian banks opening branches in the city and retail stores selling stock steadily.</a:t>
            </a:r>
          </a:p>
          <a:p>
            <a:pPr marL="171450" indent="-171450">
              <a:buFont typeface="Arial"/>
              <a:buChar char="•"/>
            </a:pPr>
            <a:r>
              <a:rPr lang="en-US" baseline="0" dirty="0" smtClean="0"/>
              <a:t>The entire city was essentially reinvented with the old wooden buildings of the 1860s being replaced by majestic stone buildings as pictured. New public buildings, churches, high schools and a university were all built soon after the gold rush and Christchurch was not far behind with their West Coast rush.</a:t>
            </a:r>
          </a:p>
          <a:p>
            <a:pPr marL="171450" indent="-171450">
              <a:buFont typeface="Arial"/>
              <a:buChar char="•"/>
            </a:pPr>
            <a:r>
              <a:rPr lang="en-US" baseline="0" dirty="0" smtClean="0"/>
              <a:t>Infrastructure began popping up everywhere with new towns, roads and farms being built often. Investors were also appearing out of ‘nowhere’ to put their money into the country’s economy.</a:t>
            </a:r>
          </a:p>
          <a:p>
            <a:pPr marL="171450" indent="-171450">
              <a:buFont typeface="Arial"/>
              <a:buChar char="•"/>
            </a:pPr>
            <a:r>
              <a:rPr lang="en-US" baseline="0" dirty="0" smtClean="0"/>
              <a:t>Some historians argue that the impact of the gold rushes on New Zealand was limited as each ‘rush’ was very concentrated – meaning it happened in a short space of time and in a very particular place. Other historians, including James </a:t>
            </a:r>
            <a:r>
              <a:rPr lang="en-US" baseline="0" dirty="0" err="1" smtClean="0"/>
              <a:t>Belich</a:t>
            </a:r>
            <a:r>
              <a:rPr lang="en-US" baseline="0" dirty="0" smtClean="0"/>
              <a:t>, believe the rushes were very important as large number of miners and members of the gold industry remained in New Zealand long after the gold rushes had ended and helped shape the country with their views, values and morals.</a:t>
            </a:r>
          </a:p>
          <a:p>
            <a:pPr marL="171450" indent="-171450">
              <a:buFont typeface="Arial"/>
              <a:buChar char="•"/>
            </a:pPr>
            <a:r>
              <a:rPr lang="en-US" baseline="0" dirty="0" smtClean="0"/>
              <a:t>The discovery of gold opened up new, previously unexplored areas for settlement, leading to the establishment of new transport routes.</a:t>
            </a:r>
          </a:p>
          <a:p>
            <a:endParaRPr lang="en-NZ" dirty="0" smtClean="0"/>
          </a:p>
          <a:p>
            <a:r>
              <a:rPr lang="en-NZ" dirty="0" smtClean="0"/>
              <a:t>Image: </a:t>
            </a:r>
            <a:r>
              <a:rPr lang="en-NZ" dirty="0" smtClean="0">
                <a:hlinkClick r:id="rId3"/>
              </a:rPr>
              <a:t>http://adeinnelson.homestead.com/Dunedin1860.jpg</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25</a:t>
            </a:fld>
            <a:endParaRPr lang="en-NZ"/>
          </a:p>
        </p:txBody>
      </p:sp>
    </p:spTree>
    <p:extLst>
      <p:ext uri="{BB962C8B-B14F-4D97-AF65-F5344CB8AC3E}">
        <p14:creationId xmlns:p14="http://schemas.microsoft.com/office/powerpoint/2010/main" val="21784095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b="0" i="0" kern="1200" dirty="0" smtClean="0">
                <a:solidFill>
                  <a:schemeClr val="tx1"/>
                </a:solidFill>
                <a:effectLst/>
                <a:latin typeface="+mn-lt"/>
                <a:ea typeface="+mn-ea"/>
                <a:cs typeface="+mn-cs"/>
              </a:rPr>
              <a:t>Without gold New Zealand’s early economy would not have developed as quickly as it did. Gold attracted people, investment and </a:t>
            </a:r>
            <a:r>
              <a:rPr lang="en-NZ" sz="1200" b="0" i="0" kern="1200" dirty="0" smtClean="0">
                <a:solidFill>
                  <a:schemeClr val="tx1"/>
                </a:solidFill>
                <a:effectLst/>
                <a:latin typeface="+mn-lt"/>
                <a:ea typeface="+mn-ea"/>
                <a:cs typeface="+mn-cs"/>
              </a:rPr>
              <a:t>shipping</a:t>
            </a:r>
          </a:p>
          <a:p>
            <a:pPr marL="171450" indent="-171450">
              <a:buFont typeface="Arial" pitchFamily="34" charset="0"/>
              <a:buChar char="•"/>
            </a:pPr>
            <a:r>
              <a:rPr lang="en-NZ" dirty="0" smtClean="0"/>
              <a:t>Dunedin benefited greatly. Business boomed, Australian banks established branches,</a:t>
            </a:r>
            <a:r>
              <a:rPr lang="en-NZ" baseline="0" dirty="0" smtClean="0"/>
              <a:t> </a:t>
            </a:r>
            <a:r>
              <a:rPr lang="en-NZ" dirty="0" smtClean="0"/>
              <a:t>and retail and engineering firms flourished.</a:t>
            </a:r>
          </a:p>
          <a:p>
            <a:pPr marL="171450" indent="-171450">
              <a:buFont typeface="Arial" pitchFamily="34" charset="0"/>
              <a:buChar char="•"/>
            </a:pPr>
            <a:r>
              <a:rPr lang="en-NZ" dirty="0" smtClean="0"/>
              <a:t>During the height of the rushes the young miners quickly established their</a:t>
            </a:r>
            <a:r>
              <a:rPr lang="en-NZ" baseline="0" dirty="0" smtClean="0"/>
              <a:t> </a:t>
            </a:r>
            <a:r>
              <a:rPr lang="en-NZ" dirty="0" smtClean="0"/>
              <a:t>own democratic social patterns. They drank, gambled, and lusted after women</a:t>
            </a:r>
            <a:endParaRPr lang="en-NZ" sz="1200" b="0" i="0" kern="1200" dirty="0" smtClean="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b="0" i="0" kern="1200" dirty="0" smtClean="0">
                <a:solidFill>
                  <a:schemeClr val="tx1"/>
                </a:solidFill>
                <a:effectLst/>
                <a:latin typeface="+mn-lt"/>
                <a:ea typeface="+mn-ea"/>
                <a:cs typeface="+mn-cs"/>
              </a:rPr>
              <a:t>It </a:t>
            </a:r>
            <a:r>
              <a:rPr lang="en-NZ" sz="1200" b="0" i="0" kern="1200" dirty="0" smtClean="0">
                <a:solidFill>
                  <a:schemeClr val="tx1"/>
                </a:solidFill>
                <a:effectLst/>
                <a:latin typeface="+mn-lt"/>
                <a:ea typeface="+mn-ea"/>
                <a:cs typeface="+mn-cs"/>
              </a:rPr>
              <a:t>was generally only the governments of the gold rich</a:t>
            </a:r>
            <a:r>
              <a:rPr lang="en-NZ" sz="1200" b="0" i="0" kern="1200" baseline="0" dirty="0" smtClean="0">
                <a:solidFill>
                  <a:schemeClr val="tx1"/>
                </a:solidFill>
                <a:effectLst/>
                <a:latin typeface="+mn-lt"/>
                <a:ea typeface="+mn-ea"/>
                <a:cs typeface="+mn-cs"/>
              </a:rPr>
              <a:t> regions that benefitted from the gold rush</a:t>
            </a:r>
            <a:r>
              <a:rPr lang="en-NZ" sz="1200" b="0" i="0" kern="1200" baseline="0" dirty="0" smtClean="0">
                <a:solidFill>
                  <a:schemeClr val="tx1"/>
                </a:solidFill>
                <a:effectLst/>
                <a:latin typeface="+mn-lt"/>
                <a:ea typeface="+mn-ea"/>
                <a:cs typeface="+mn-cs"/>
              </a:rPr>
              <a:t>.</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b="0" i="0" kern="1200" baseline="0" dirty="0" smtClean="0">
                <a:solidFill>
                  <a:schemeClr val="tx1"/>
                </a:solidFill>
                <a:effectLst/>
                <a:latin typeface="+mn-lt"/>
                <a:ea typeface="+mn-ea"/>
                <a:cs typeface="+mn-cs"/>
              </a:rPr>
              <a:t>In </a:t>
            </a:r>
            <a:r>
              <a:rPr lang="en-NZ" sz="1200" b="0" i="0" kern="1200" baseline="0" dirty="0" err="1" smtClean="0">
                <a:solidFill>
                  <a:schemeClr val="tx1"/>
                </a:solidFill>
                <a:effectLst/>
                <a:latin typeface="+mn-lt"/>
                <a:ea typeface="+mn-ea"/>
                <a:cs typeface="+mn-cs"/>
              </a:rPr>
              <a:t>Otago</a:t>
            </a:r>
            <a:r>
              <a:rPr lang="en-NZ" sz="1200" b="0" i="0" kern="1200" baseline="0" dirty="0" smtClean="0">
                <a:solidFill>
                  <a:schemeClr val="tx1"/>
                </a:solidFill>
                <a:effectLst/>
                <a:latin typeface="+mn-lt"/>
                <a:ea typeface="+mn-ea"/>
                <a:cs typeface="+mn-cs"/>
              </a:rPr>
              <a:t>, instead of taxing the miners, an export duty was imposed on gold ; </a:t>
            </a:r>
            <a:r>
              <a:rPr lang="en-NZ" sz="1200" b="0" i="0" kern="1200" baseline="0" dirty="0" err="1" smtClean="0">
                <a:solidFill>
                  <a:schemeClr val="tx1"/>
                </a:solidFill>
                <a:effectLst/>
                <a:latin typeface="+mn-lt"/>
                <a:ea typeface="+mn-ea"/>
                <a:cs typeface="+mn-cs"/>
              </a:rPr>
              <a:t>asystem</a:t>
            </a:r>
            <a:r>
              <a:rPr lang="en-NZ" sz="1200" b="0" i="0" kern="1200" baseline="0" dirty="0" smtClean="0">
                <a:solidFill>
                  <a:schemeClr val="tx1"/>
                </a:solidFill>
                <a:effectLst/>
                <a:latin typeface="+mn-lt"/>
                <a:ea typeface="+mn-ea"/>
                <a:cs typeface="+mn-cs"/>
              </a:rPr>
              <a:t> of wardens' courts was set up and provision made for democratically-elected mining boards; and the miners' right, which entitled the miner to a claim and all gold found on it, also entitled him to vote.</a:t>
            </a:r>
            <a:endParaRPr lang="en-NZ" dirty="0" smtClean="0"/>
          </a:p>
          <a:p>
            <a:pPr marL="171450" indent="-171450">
              <a:buFont typeface="Arial" pitchFamily="34" charset="0"/>
              <a:buChar char="•"/>
            </a:pPr>
            <a:r>
              <a:rPr lang="en-NZ" dirty="0" smtClean="0"/>
              <a:t>Most of those who arrived were male, unmarried, and young.</a:t>
            </a:r>
            <a:r>
              <a:rPr lang="en-NZ" baseline="0" dirty="0" smtClean="0"/>
              <a:t> </a:t>
            </a:r>
            <a:r>
              <a:rPr lang="en-NZ" dirty="0" smtClean="0"/>
              <a:t>Only 25 women on the West Coast for every 100 men</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The </a:t>
            </a:r>
            <a:r>
              <a:rPr lang="en-NZ" dirty="0" smtClean="0"/>
              <a:t>gold miners had significant impact but did not revolutionise New Zealand’s population.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Most were English speaking and, like New Zealand’s other immigrants, had been agricultural labourers or craft workers.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They brought some distinctive traditions – of the Shetlanders, the Cornish, the Munster Irish and the Chinese.</a:t>
            </a:r>
            <a:endParaRPr lang="en-US" sz="1200" dirty="0" smtClean="0">
              <a:latin typeface="Palatino"/>
              <a:cs typeface="Palatino"/>
            </a:endParaRP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latin typeface="Palatino"/>
                <a:cs typeface="Palatino"/>
              </a:rPr>
              <a:t>The Gold rushes also encouraged internal migration – the main demographic being the young, single male. Men traveled all over the country to find good locations for the sought after gold,</a:t>
            </a:r>
            <a:r>
              <a:rPr lang="en-US" sz="1200" baseline="0" dirty="0" smtClean="0">
                <a:latin typeface="Palatino"/>
                <a:cs typeface="Palatino"/>
              </a:rPr>
              <a:t> drawing attraction to sites all throughout the country from settlers as well as people native to the land.</a:t>
            </a:r>
            <a:endParaRPr lang="en-US" sz="1200" dirty="0" smtClean="0">
              <a:latin typeface="Palatino"/>
              <a:cs typeface="Palatino"/>
            </a:endParaRP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latin typeface="Palatino"/>
                <a:cs typeface="Palatino"/>
              </a:rPr>
              <a:t>The one profession making the most money from the gold rush though, was the prostitute.</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NZ" dirty="0" smtClean="0"/>
          </a:p>
          <a:p>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26</a:t>
            </a:fld>
            <a:endParaRPr lang="en-NZ"/>
          </a:p>
        </p:txBody>
      </p:sp>
    </p:spTree>
    <p:extLst>
      <p:ext uri="{BB962C8B-B14F-4D97-AF65-F5344CB8AC3E}">
        <p14:creationId xmlns:p14="http://schemas.microsoft.com/office/powerpoint/2010/main" val="26808925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latin typeface="Palatino"/>
                <a:cs typeface="Palatino"/>
              </a:rPr>
              <a:t>An entirely new industry was essentially created. It also opened up jobs in many sectors to keep the thousands of men working.</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u="none" dirty="0" smtClean="0"/>
              <a:t>Once mining became mechanised and capital-intensive, foundries supplied metal piping for sluicing and gold dredges were built. Many engineering firms, including Thames’ A &amp; G Price, had its start in manufacturing mining equipment.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u="none" dirty="0" smtClean="0"/>
              <a:t>The </a:t>
            </a:r>
            <a:r>
              <a:rPr lang="en-NZ" u="none" dirty="0" err="1" smtClean="0"/>
              <a:t>Paeroa</a:t>
            </a:r>
            <a:r>
              <a:rPr lang="en-NZ" u="none" dirty="0" smtClean="0"/>
              <a:t>–</a:t>
            </a:r>
            <a:r>
              <a:rPr lang="en-NZ" u="none" dirty="0" err="1" smtClean="0"/>
              <a:t>Waihī</a:t>
            </a:r>
            <a:r>
              <a:rPr lang="en-NZ" u="none" dirty="0" smtClean="0"/>
              <a:t> railway was pushed through to get at the gold in places such as the </a:t>
            </a:r>
            <a:r>
              <a:rPr lang="en-NZ" u="none" dirty="0" err="1" smtClean="0"/>
              <a:t>Karangahake</a:t>
            </a:r>
            <a:r>
              <a:rPr lang="en-NZ" u="none" dirty="0" smtClean="0"/>
              <a:t> Gorge.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u="none" dirty="0" smtClean="0"/>
              <a:t>The New Zealand stock exchange was seeded by money earned on the goldfields.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u="none" dirty="0" smtClean="0"/>
              <a:t>And Dunedin’s dominance among New Zealand cities in the late 1800s was due largely to gold.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u="none" dirty="0" smtClean="0"/>
              <a:t>The first supply of commercial power and electric light in the southern hemisphere occurred in 1888 at </a:t>
            </a:r>
            <a:r>
              <a:rPr lang="en-NZ" u="none" dirty="0" err="1" smtClean="0"/>
              <a:t>Reefton</a:t>
            </a:r>
            <a:r>
              <a:rPr lang="en-NZ" u="none" dirty="0" smtClean="0"/>
              <a:t>, a mining town.</a:t>
            </a:r>
          </a:p>
          <a:p>
            <a:pPr marL="171450" indent="-171450">
              <a:buFont typeface="Arial" pitchFamily="34" charset="0"/>
              <a:buChar char="•"/>
            </a:pPr>
            <a:r>
              <a:rPr lang="en-NZ" dirty="0" smtClean="0"/>
              <a:t>Factories were set up to aid in collecting gold and speed up the process.</a:t>
            </a:r>
          </a:p>
          <a:p>
            <a:pPr marL="171450" indent="-171450">
              <a:buFont typeface="Arial" pitchFamily="34" charset="0"/>
              <a:buChar char="•"/>
            </a:pPr>
            <a:r>
              <a:rPr lang="en-NZ" dirty="0" smtClean="0"/>
              <a:t>Buildings such as breweries and hotels were set up for the floods of incoming miners</a:t>
            </a:r>
          </a:p>
          <a:p>
            <a:pPr marL="0" marR="0" indent="0" algn="l" defTabSz="914400" rtl="0" eaLnBrk="1" fontAlgn="auto" latinLnBrk="0" hangingPunct="1">
              <a:lnSpc>
                <a:spcPct val="100000"/>
              </a:lnSpc>
              <a:spcBef>
                <a:spcPts val="0"/>
              </a:spcBef>
              <a:spcAft>
                <a:spcPts val="0"/>
              </a:spcAft>
              <a:buClrTx/>
              <a:buSzTx/>
              <a:buFontTx/>
              <a:buNone/>
              <a:tabLst/>
              <a:defRPr/>
            </a:pPr>
            <a:endParaRPr lang="en-NZ" u="none" dirty="0" smtClean="0"/>
          </a:p>
          <a:p>
            <a:endParaRPr lang="en-NZ" u="none" dirty="0"/>
          </a:p>
        </p:txBody>
      </p:sp>
      <p:sp>
        <p:nvSpPr>
          <p:cNvPr id="4" name="Slide Number Placeholder 3"/>
          <p:cNvSpPr>
            <a:spLocks noGrp="1"/>
          </p:cNvSpPr>
          <p:nvPr>
            <p:ph type="sldNum" sz="quarter" idx="10"/>
          </p:nvPr>
        </p:nvSpPr>
        <p:spPr/>
        <p:txBody>
          <a:bodyPr/>
          <a:lstStyle/>
          <a:p>
            <a:fld id="{4989152E-F61B-422A-ADEF-869581E734AA}" type="slidenum">
              <a:rPr lang="en-NZ" smtClean="0"/>
              <a:t>27</a:t>
            </a:fld>
            <a:endParaRPr lang="en-NZ"/>
          </a:p>
        </p:txBody>
      </p:sp>
    </p:spTree>
    <p:extLst>
      <p:ext uri="{BB962C8B-B14F-4D97-AF65-F5344CB8AC3E}">
        <p14:creationId xmlns:p14="http://schemas.microsoft.com/office/powerpoint/2010/main" val="36938618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With the</a:t>
            </a:r>
            <a:r>
              <a:rPr lang="en-NZ" baseline="0" dirty="0" smtClean="0"/>
              <a:t> person next to you, discuss the statement above</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28</a:t>
            </a:fld>
            <a:endParaRPr lang="en-NZ"/>
          </a:p>
        </p:txBody>
      </p:sp>
    </p:spTree>
    <p:extLst>
      <p:ext uri="{BB962C8B-B14F-4D97-AF65-F5344CB8AC3E}">
        <p14:creationId xmlns:p14="http://schemas.microsoft.com/office/powerpoint/2010/main" val="34158824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Daniel</a:t>
            </a:r>
            <a:r>
              <a:rPr lang="en-NZ" baseline="0" dirty="0" smtClean="0"/>
              <a:t> Davy’s </a:t>
            </a:r>
            <a:r>
              <a:rPr lang="en-NZ" dirty="0" smtClean="0"/>
              <a:t>thesis highlights the importance of shifting our historiographical lens beneath the nation to ‘dig up’ the local and </a:t>
            </a:r>
            <a:r>
              <a:rPr lang="en-NZ" dirty="0" err="1" smtClean="0"/>
              <a:t>translocal</a:t>
            </a:r>
            <a:r>
              <a:rPr lang="en-NZ" dirty="0" smtClean="0"/>
              <a:t> social, economic and cultural constellations that characterised the </a:t>
            </a:r>
            <a:r>
              <a:rPr lang="en-NZ" dirty="0" err="1" smtClean="0"/>
              <a:t>Otago</a:t>
            </a:r>
            <a:r>
              <a:rPr lang="en-NZ" dirty="0" smtClean="0"/>
              <a:t> gold rushes.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Historians debate the importance of the gold rush to New Zealand’s history. Some argue that the impact of the gold rushes was relatively limited because they were very concentrated in terms of time and location. Most miners who came to New Zealand left again. Others, like </a:t>
            </a:r>
            <a:r>
              <a:rPr lang="en-NZ" dirty="0" err="1" smtClean="0"/>
              <a:t>Belich</a:t>
            </a:r>
            <a:r>
              <a:rPr lang="en-NZ" dirty="0" smtClean="0"/>
              <a:t>, disagree. They point out that right around the Pacific gold-mining rim there was a drop off and that a large group of gold miners and members of the support industry stayed in New Zealand. Their values and aspirations were very important in the shaping of New Zealand society</a:t>
            </a:r>
          </a:p>
          <a:p>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29</a:t>
            </a:fld>
            <a:endParaRPr lang="en-NZ"/>
          </a:p>
        </p:txBody>
      </p:sp>
    </p:spTree>
    <p:extLst>
      <p:ext uri="{BB962C8B-B14F-4D97-AF65-F5344CB8AC3E}">
        <p14:creationId xmlns:p14="http://schemas.microsoft.com/office/powerpoint/2010/main" val="2999748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Maori had long known of the existence of gold in Central </a:t>
            </a:r>
            <a:r>
              <a:rPr lang="en-NZ" dirty="0" err="1" smtClean="0"/>
              <a:t>Otago</a:t>
            </a:r>
            <a:r>
              <a:rPr lang="en-NZ" dirty="0" smtClean="0"/>
              <a:t>, but had no use for the ore.</a:t>
            </a:r>
            <a:r>
              <a:rPr lang="en-NZ" baseline="0" dirty="0" smtClean="0"/>
              <a:t> </a:t>
            </a:r>
            <a:r>
              <a:rPr lang="en-NZ" dirty="0" smtClean="0"/>
              <a:t>For a precious material they relied on greenstone weaponry and tools, and used greenstone, obsidian and bone carving for jewellery.</a:t>
            </a:r>
          </a:p>
          <a:p>
            <a:pPr marL="0" marR="0" indent="0" algn="l" defTabSz="914400" rtl="0" eaLnBrk="1" fontAlgn="auto" latinLnBrk="0" hangingPunct="1">
              <a:lnSpc>
                <a:spcPct val="100000"/>
              </a:lnSpc>
              <a:spcBef>
                <a:spcPts val="0"/>
              </a:spcBef>
              <a:spcAft>
                <a:spcPts val="0"/>
              </a:spcAft>
              <a:buClrTx/>
              <a:buSzTx/>
              <a:buFontTx/>
              <a:buNone/>
              <a:tabLst/>
              <a:defRPr/>
            </a:pPr>
            <a:endParaRPr lang="en-NZ" sz="1200" dirty="0" smtClean="0"/>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dirty="0" smtClean="0"/>
              <a:t>Although rumours and traces of gold surfaced in New Zealand as early as the 1820s, the first known European discovery  of gold is attributed to Charles Ring, who found it at Driving Creek near Coromandel township in 1852.</a:t>
            </a:r>
            <a:r>
              <a:rPr lang="en-NZ" sz="1200" baseline="0" dirty="0" smtClean="0"/>
              <a:t> </a:t>
            </a:r>
            <a:r>
              <a:rPr lang="en-NZ" sz="1200" dirty="0" smtClean="0"/>
              <a:t>The discovery was of very small size, however, and no rush ensued. Further discoveries at </a:t>
            </a:r>
            <a:r>
              <a:rPr lang="en-NZ" sz="1200" dirty="0" err="1" smtClean="0"/>
              <a:t>Tuapeka</a:t>
            </a:r>
            <a:r>
              <a:rPr lang="en-NZ" sz="1200" dirty="0" smtClean="0"/>
              <a:t>,</a:t>
            </a:r>
            <a:r>
              <a:rPr lang="en-NZ" sz="1200" baseline="0" dirty="0" smtClean="0"/>
              <a:t> </a:t>
            </a:r>
            <a:r>
              <a:rPr lang="en-NZ" sz="1200" dirty="0" smtClean="0"/>
              <a:t>by Edward Peters, drew prospectors (Including Gabriel Read) to the area with the idea of instant fortunes.</a:t>
            </a:r>
          </a:p>
          <a:p>
            <a:pPr marL="0" marR="0" indent="0" algn="l" defTabSz="914400" rtl="0" eaLnBrk="1" fontAlgn="auto" latinLnBrk="0" hangingPunct="1">
              <a:lnSpc>
                <a:spcPct val="100000"/>
              </a:lnSpc>
              <a:spcBef>
                <a:spcPts val="0"/>
              </a:spcBef>
              <a:spcAft>
                <a:spcPts val="0"/>
              </a:spcAft>
              <a:buClrTx/>
              <a:buSzTx/>
              <a:buFontTx/>
              <a:buNone/>
              <a:tabLst/>
              <a:defRPr/>
            </a:pPr>
            <a:endParaRPr lang="en-NZ"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NZ" sz="1200" dirty="0" smtClean="0"/>
              <a:t>Image: </a:t>
            </a:r>
            <a:r>
              <a:rPr lang="en-NZ" dirty="0" smtClean="0">
                <a:hlinkClick r:id="rId3"/>
              </a:rPr>
              <a:t>http://www.teara.govt.nz/files/p-8603-atl.jpg</a:t>
            </a:r>
            <a:endParaRPr lang="en-NZ" sz="1200" dirty="0" smtClean="0"/>
          </a:p>
          <a:p>
            <a:endParaRPr lang="en-NZ" sz="1050" dirty="0"/>
          </a:p>
        </p:txBody>
      </p:sp>
      <p:sp>
        <p:nvSpPr>
          <p:cNvPr id="4" name="Slide Number Placeholder 3"/>
          <p:cNvSpPr>
            <a:spLocks noGrp="1"/>
          </p:cNvSpPr>
          <p:nvPr>
            <p:ph type="sldNum" sz="quarter" idx="10"/>
          </p:nvPr>
        </p:nvSpPr>
        <p:spPr/>
        <p:txBody>
          <a:bodyPr/>
          <a:lstStyle/>
          <a:p>
            <a:fld id="{4989152E-F61B-422A-ADEF-869581E734AA}" type="slidenum">
              <a:rPr lang="en-NZ" smtClean="0"/>
              <a:t>3</a:t>
            </a:fld>
            <a:endParaRPr lang="en-NZ"/>
          </a:p>
        </p:txBody>
      </p:sp>
    </p:spTree>
    <p:extLst>
      <p:ext uri="{BB962C8B-B14F-4D97-AF65-F5344CB8AC3E}">
        <p14:creationId xmlns:p14="http://schemas.microsoft.com/office/powerpoint/2010/main" val="4263926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sz="1200" dirty="0" smtClean="0"/>
              <a:t>Most of the Gold in </a:t>
            </a:r>
            <a:r>
              <a:rPr lang="en-NZ" sz="1200" dirty="0" err="1" smtClean="0"/>
              <a:t>Otago</a:t>
            </a:r>
            <a:r>
              <a:rPr lang="en-NZ" sz="1200" dirty="0" smtClean="0"/>
              <a:t> was</a:t>
            </a:r>
            <a:r>
              <a:rPr lang="en-NZ" sz="1200" baseline="0" dirty="0" smtClean="0"/>
              <a:t> </a:t>
            </a:r>
            <a:r>
              <a:rPr lang="en-NZ" sz="1200" dirty="0" smtClean="0"/>
              <a:t>Alluvial Gold</a:t>
            </a:r>
            <a:r>
              <a:rPr lang="en-NZ" sz="1200" baseline="0" dirty="0" smtClean="0"/>
              <a:t> - </a:t>
            </a:r>
            <a:r>
              <a:rPr lang="en-NZ" sz="1200" dirty="0" smtClean="0"/>
              <a:t>Gold contained in alluvial gravels. Rivers and glaciers flowing over gravels have concentrated the heavy gold in certain layers. The gravel does not need to be crushed,</a:t>
            </a:r>
            <a:r>
              <a:rPr lang="en-NZ" sz="1200" baseline="0" dirty="0" smtClean="0"/>
              <a:t> it is </a:t>
            </a:r>
            <a:r>
              <a:rPr lang="en-NZ" sz="1200" dirty="0" smtClean="0"/>
              <a:t>separated by various techniques of "washing" to separate the Gold which is very dense from the much less dense rocks and sand.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Alluvial gold was far more common in New Zealand than quartz gold and it was also the preferable option for most prospectors. Alluvial gold could be mined and processed with relative ease, unlike quartz gold, alluvial gold does not require an extensive extraction process.</a:t>
            </a:r>
          </a:p>
          <a:p>
            <a:pPr marL="0" marR="0" indent="0" algn="l" defTabSz="914400" rtl="0" eaLnBrk="1" fontAlgn="auto" latinLnBrk="0" hangingPunct="1">
              <a:lnSpc>
                <a:spcPct val="100000"/>
              </a:lnSpc>
              <a:spcBef>
                <a:spcPts val="0"/>
              </a:spcBef>
              <a:spcAft>
                <a:spcPts val="0"/>
              </a:spcAft>
              <a:buClrTx/>
              <a:buSzTx/>
              <a:buFontTx/>
              <a:buNone/>
              <a:tabLst/>
              <a:defRPr/>
            </a:pPr>
            <a:endParaRPr lang="en-NZ"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NZ"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NZ" sz="1200" dirty="0" smtClean="0"/>
              <a:t>Image: </a:t>
            </a:r>
            <a:r>
              <a:rPr lang="en-NZ" dirty="0" smtClean="0">
                <a:hlinkClick r:id="rId3"/>
              </a:rPr>
              <a:t>http://www.teara.govt.nz/files/p-8597-pc.jpg</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4</a:t>
            </a:fld>
            <a:endParaRPr lang="en-NZ"/>
          </a:p>
        </p:txBody>
      </p:sp>
    </p:spTree>
    <p:extLst>
      <p:ext uri="{BB962C8B-B14F-4D97-AF65-F5344CB8AC3E}">
        <p14:creationId xmlns:p14="http://schemas.microsoft.com/office/powerpoint/2010/main" val="1657801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NZ" sz="1200" dirty="0" smtClean="0"/>
              <a:t>Quartz Gold is</a:t>
            </a:r>
            <a:r>
              <a:rPr lang="en-NZ" sz="1200" baseline="0" dirty="0" smtClean="0"/>
              <a:t> gained from c</a:t>
            </a:r>
            <a:r>
              <a:rPr lang="en-NZ" sz="1200" dirty="0" smtClean="0"/>
              <a:t>oncentrated in "reefs" of Quartz which were followed underground and largely mined by hand. </a:t>
            </a:r>
          </a:p>
          <a:p>
            <a:pPr marL="171450" indent="-171450">
              <a:buFont typeface="Arial" pitchFamily="34" charset="0"/>
              <a:buChar char="•"/>
            </a:pPr>
            <a:r>
              <a:rPr lang="en-NZ" sz="1200" dirty="0" smtClean="0"/>
              <a:t>The Quartz was then broken up to cm size pieces in jaw crushers then Stamper Batteries were used to pound the quartz to a fine powder releasing particles of Gold.</a:t>
            </a:r>
          </a:p>
          <a:p>
            <a:pPr marL="171450" indent="-171450">
              <a:buFont typeface="Arial" pitchFamily="34" charset="0"/>
              <a:buChar char="•"/>
            </a:pPr>
            <a:r>
              <a:rPr lang="en-NZ" sz="1200" dirty="0" smtClean="0"/>
              <a:t>The Stampers crushed the ore by lifting and dropping huge iron stamps onto the ore. </a:t>
            </a:r>
          </a:p>
          <a:p>
            <a:pPr marL="171450" indent="-171450">
              <a:buFont typeface="Arial" pitchFamily="34" charset="0"/>
              <a:buChar char="•"/>
            </a:pPr>
            <a:r>
              <a:rPr lang="en-NZ" sz="1200" dirty="0" smtClean="0"/>
              <a:t>Once reduced to a fine powder the initial separation was on vibrating water covered tables or amalgamating tables covered with a thin layer of mercury on the surface which trapped and amalgamated the gold.</a:t>
            </a:r>
          </a:p>
          <a:p>
            <a:pPr marL="171450" indent="-171450">
              <a:buFont typeface="Arial" pitchFamily="34" charset="0"/>
              <a:buChar char="•"/>
            </a:pPr>
            <a:endParaRPr lang="en-NZ" sz="1200" dirty="0" smtClean="0"/>
          </a:p>
          <a:p>
            <a:pPr marL="0" indent="0">
              <a:buFont typeface="Arial" pitchFamily="34" charset="0"/>
              <a:buNone/>
            </a:pPr>
            <a:r>
              <a:rPr lang="en-NZ" sz="1200" dirty="0" smtClean="0"/>
              <a:t>Image:</a:t>
            </a:r>
            <a:r>
              <a:rPr lang="en-NZ" sz="1200" baseline="0" dirty="0" smtClean="0"/>
              <a:t> </a:t>
            </a:r>
            <a:r>
              <a:rPr lang="en-NZ" dirty="0" smtClean="0">
                <a:hlinkClick r:id="rId3"/>
              </a:rPr>
              <a:t>http://upload.wikimedia.org/wikipedia/commons/1/12/Gold-Quartz-265787.jpg</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5</a:t>
            </a:fld>
            <a:endParaRPr lang="en-NZ"/>
          </a:p>
        </p:txBody>
      </p:sp>
    </p:spTree>
    <p:extLst>
      <p:ext uri="{BB962C8B-B14F-4D97-AF65-F5344CB8AC3E}">
        <p14:creationId xmlns:p14="http://schemas.microsoft.com/office/powerpoint/2010/main" val="1621056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Just Before we move on to the expansion of the gold rush, I want to jump bag a few slides just to jog your memory.</a:t>
            </a:r>
            <a:r>
              <a:rPr lang="en-NZ" baseline="0" dirty="0" smtClean="0"/>
              <a:t> With a partner, create a flow chart of the order of events of obtaining either Alluvial or Quartz Gold</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6</a:t>
            </a:fld>
            <a:endParaRPr lang="en-NZ"/>
          </a:p>
        </p:txBody>
      </p:sp>
    </p:spTree>
    <p:extLst>
      <p:ext uri="{BB962C8B-B14F-4D97-AF65-F5344CB8AC3E}">
        <p14:creationId xmlns:p14="http://schemas.microsoft.com/office/powerpoint/2010/main" val="14531237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NZ" dirty="0" smtClean="0"/>
              <a:t>As</a:t>
            </a:r>
            <a:r>
              <a:rPr lang="en-NZ" baseline="0" dirty="0" smtClean="0"/>
              <a:t> we’ve discovered, Gold had been found in many parts of New Zealand, but only in minimal amounts. </a:t>
            </a:r>
          </a:p>
          <a:p>
            <a:pPr marL="171450" indent="-171450">
              <a:buFont typeface="Arial" pitchFamily="34" charset="0"/>
              <a:buChar char="•"/>
            </a:pPr>
            <a:r>
              <a:rPr lang="en-NZ" baseline="0" dirty="0" smtClean="0"/>
              <a:t>So in 1861, to encourage people to go prospecting, the </a:t>
            </a:r>
            <a:r>
              <a:rPr lang="en-NZ" baseline="0" dirty="0" err="1" smtClean="0"/>
              <a:t>Otago</a:t>
            </a:r>
            <a:r>
              <a:rPr lang="en-NZ" baseline="0" dirty="0" smtClean="0"/>
              <a:t> Provincial Council offered a </a:t>
            </a:r>
            <a:r>
              <a:rPr lang="en-NZ" sz="1200" b="0" i="0" kern="1200" dirty="0" smtClean="0">
                <a:solidFill>
                  <a:schemeClr val="tx1"/>
                </a:solidFill>
                <a:effectLst/>
                <a:latin typeface="+mn-lt"/>
                <a:ea typeface="+mn-ea"/>
                <a:cs typeface="+mn-cs"/>
              </a:rPr>
              <a:t>£1000 reward to the first person who could locate Gold. </a:t>
            </a:r>
          </a:p>
          <a:p>
            <a:pPr marL="171450" indent="-171450">
              <a:buFont typeface="Arial" pitchFamily="34" charset="0"/>
              <a:buChar char="•"/>
            </a:pPr>
            <a:r>
              <a:rPr lang="en-NZ" dirty="0" smtClean="0"/>
              <a:t>Gabriel Read </a:t>
            </a:r>
            <a:r>
              <a:rPr lang="en-NZ" dirty="0" err="1" smtClean="0"/>
              <a:t>read</a:t>
            </a:r>
            <a:r>
              <a:rPr lang="en-NZ" dirty="0" smtClean="0"/>
              <a:t> about the reward in the newspaper and decided he “might as well have a look” and headed off. </a:t>
            </a:r>
          </a:p>
          <a:p>
            <a:pPr marL="171450" indent="-171450">
              <a:buFont typeface="Arial" pitchFamily="34" charset="0"/>
              <a:buChar char="•"/>
            </a:pPr>
            <a:r>
              <a:rPr lang="en-NZ" dirty="0" smtClean="0"/>
              <a:t>At first he found very little gold, but</a:t>
            </a:r>
            <a:r>
              <a:rPr lang="en-NZ" baseline="0" dirty="0" smtClean="0"/>
              <a:t> through persistence he hit the jackpot. </a:t>
            </a:r>
          </a:p>
          <a:p>
            <a:pPr marL="171450" indent="-171450">
              <a:buFont typeface="Arial" pitchFamily="34" charset="0"/>
              <a:buChar char="•"/>
            </a:pPr>
            <a:r>
              <a:rPr lang="en-NZ" baseline="0" dirty="0" smtClean="0"/>
              <a:t>The </a:t>
            </a:r>
            <a:r>
              <a:rPr lang="en-NZ" baseline="0" dirty="0" err="1" smtClean="0"/>
              <a:t>Otago</a:t>
            </a:r>
            <a:r>
              <a:rPr lang="en-NZ" baseline="0" dirty="0" smtClean="0"/>
              <a:t> Witness Newspaper let the country know about his discovery of the gold “stars in Orion on a dark frosty night” and what followed was New Zealand’s biggest Gold Rush</a:t>
            </a:r>
          </a:p>
          <a:p>
            <a:pPr marL="171450" indent="-171450">
              <a:buFont typeface="Arial" pitchFamily="34" charset="0"/>
              <a:buChar char="•"/>
            </a:pPr>
            <a:endParaRPr lang="en-NZ" baseline="0" dirty="0" smtClean="0"/>
          </a:p>
          <a:p>
            <a:pPr marL="0" indent="0">
              <a:buFont typeface="Arial" pitchFamily="34" charset="0"/>
              <a:buNone/>
            </a:pPr>
            <a:r>
              <a:rPr lang="en-NZ" baseline="0" dirty="0" smtClean="0"/>
              <a:t>Image: </a:t>
            </a:r>
            <a:r>
              <a:rPr lang="en-NZ" dirty="0" smtClean="0">
                <a:hlinkClick r:id="rId3"/>
              </a:rPr>
              <a:t>http://upload.wikimedia.org/wikipedia/commons/4/41/Thomas_Gabriel_Read.jpg</a:t>
            </a:r>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7</a:t>
            </a:fld>
            <a:endParaRPr lang="en-NZ"/>
          </a:p>
        </p:txBody>
      </p:sp>
    </p:spTree>
    <p:extLst>
      <p:ext uri="{BB962C8B-B14F-4D97-AF65-F5344CB8AC3E}">
        <p14:creationId xmlns:p14="http://schemas.microsoft.com/office/powerpoint/2010/main" val="1144137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r>
              <a:rPr lang="en-NZ" sz="1200" b="0" i="0" kern="1200" dirty="0" smtClean="0">
                <a:solidFill>
                  <a:schemeClr val="tx1"/>
                </a:solidFill>
                <a:effectLst/>
                <a:latin typeface="+mn-lt"/>
                <a:ea typeface="+mn-ea"/>
                <a:cs typeface="+mn-cs"/>
              </a:rPr>
              <a:t>Men immediately dropped everything and headed for </a:t>
            </a:r>
            <a:r>
              <a:rPr lang="en-NZ" sz="1200" b="0" i="0" kern="1200" dirty="0" err="1" smtClean="0">
                <a:solidFill>
                  <a:schemeClr val="tx1"/>
                </a:solidFill>
                <a:effectLst/>
                <a:latin typeface="+mn-lt"/>
                <a:ea typeface="+mn-ea"/>
                <a:cs typeface="+mn-cs"/>
              </a:rPr>
              <a:t>Otago</a:t>
            </a:r>
            <a:r>
              <a:rPr lang="en-NZ" dirty="0" smtClean="0"/>
              <a:t>.</a:t>
            </a:r>
            <a:r>
              <a:rPr lang="en-NZ" baseline="0" dirty="0" smtClean="0"/>
              <a:t> </a:t>
            </a:r>
          </a:p>
          <a:p>
            <a:pPr marL="171450" indent="-171450">
              <a:buFont typeface="Arial" pitchFamily="34" charset="0"/>
              <a:buChar char="•"/>
            </a:pPr>
            <a:r>
              <a:rPr lang="en-NZ" dirty="0" smtClean="0"/>
              <a:t>“Gabriel’s Gully”, as it became know, was flooded with people, </a:t>
            </a:r>
            <a:r>
              <a:rPr lang="en-NZ" i="1" u="none" dirty="0" smtClean="0"/>
              <a:t>thousands</a:t>
            </a:r>
            <a:r>
              <a:rPr lang="en-NZ" dirty="0" smtClean="0"/>
              <a:t> arrived to gold prospecting.</a:t>
            </a:r>
            <a:r>
              <a:rPr lang="en-NZ" baseline="0" dirty="0" smtClean="0"/>
              <a:t> From </a:t>
            </a:r>
            <a:r>
              <a:rPr lang="en-NZ" dirty="0" smtClean="0"/>
              <a:t>as far away as Great Britain, United States, and Australia in the hope of getting lucky and finding gold.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NZ" dirty="0" smtClean="0"/>
              <a:t>By the beginning of August there were 2,000 diggers camped on Read's location.</a:t>
            </a:r>
          </a:p>
          <a:p>
            <a:pPr marL="171450" indent="-171450">
              <a:buFont typeface="Arial" pitchFamily="34" charset="0"/>
              <a:buChar char="•"/>
            </a:pPr>
            <a:r>
              <a:rPr lang="en-US" dirty="0" smtClean="0"/>
              <a:t>Not everyone was heading for the goldfields though - many came to settle in Dunedin. They were builders, artisans, shop keepers, clerical workers, unskilled </a:t>
            </a:r>
            <a:r>
              <a:rPr lang="en-US" dirty="0" err="1" smtClean="0"/>
              <a:t>labourers</a:t>
            </a:r>
            <a:r>
              <a:rPr lang="en-US" dirty="0" smtClean="0"/>
              <a:t>, and business people. </a:t>
            </a:r>
          </a:p>
          <a:p>
            <a:pPr marL="171450" indent="-171450">
              <a:buFont typeface="Arial" pitchFamily="34" charset="0"/>
              <a:buChar char="•"/>
            </a:pPr>
            <a:r>
              <a:rPr lang="en-US" dirty="0" smtClean="0"/>
              <a:t>Within a year the discovery of gold in </a:t>
            </a:r>
            <a:r>
              <a:rPr lang="en-US" dirty="0" err="1" smtClean="0"/>
              <a:t>Otago</a:t>
            </a:r>
            <a:r>
              <a:rPr lang="en-US" dirty="0" smtClean="0"/>
              <a:t> totally transformed Dunedin and the </a:t>
            </a:r>
            <a:r>
              <a:rPr lang="en-US" dirty="0" err="1" smtClean="0"/>
              <a:t>Otago</a:t>
            </a:r>
            <a:r>
              <a:rPr lang="en-US" dirty="0" smtClean="0"/>
              <a:t> Province.</a:t>
            </a:r>
          </a:p>
          <a:p>
            <a:pPr marL="0" marR="0" indent="0" algn="l" defTabSz="914400" rtl="0" eaLnBrk="1" fontAlgn="auto" latinLnBrk="0" hangingPunct="1">
              <a:lnSpc>
                <a:spcPct val="100000"/>
              </a:lnSpc>
              <a:spcBef>
                <a:spcPts val="0"/>
              </a:spcBef>
              <a:spcAft>
                <a:spcPts val="0"/>
              </a:spcAft>
              <a:buClrTx/>
              <a:buSzTx/>
              <a:buFontTx/>
              <a:buNone/>
              <a:tabLst/>
              <a:defRPr/>
            </a:pPr>
            <a:endParaRPr lang="en-NZ" dirty="0" smtClean="0"/>
          </a:p>
        </p:txBody>
      </p:sp>
      <p:sp>
        <p:nvSpPr>
          <p:cNvPr id="4" name="Slide Number Placeholder 3"/>
          <p:cNvSpPr>
            <a:spLocks noGrp="1"/>
          </p:cNvSpPr>
          <p:nvPr>
            <p:ph type="sldNum" sz="quarter" idx="10"/>
          </p:nvPr>
        </p:nvSpPr>
        <p:spPr/>
        <p:txBody>
          <a:bodyPr/>
          <a:lstStyle/>
          <a:p>
            <a:fld id="{4989152E-F61B-422A-ADEF-869581E734AA}" type="slidenum">
              <a:rPr lang="en-NZ" smtClean="0"/>
              <a:t>8</a:t>
            </a:fld>
            <a:endParaRPr lang="en-NZ"/>
          </a:p>
        </p:txBody>
      </p:sp>
    </p:spTree>
    <p:extLst>
      <p:ext uri="{BB962C8B-B14F-4D97-AF65-F5344CB8AC3E}">
        <p14:creationId xmlns:p14="http://schemas.microsoft.com/office/powerpoint/2010/main" val="6778094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This advertisement was aimed at people who were leaving London for the gold diggings in New Zealand, suggesting that prospective miners buy pipes, since they could sell them again at the diggings for six times their purchase price</a:t>
            </a:r>
          </a:p>
          <a:p>
            <a:pPr marL="0" marR="0" indent="0" algn="l" defTabSz="914400" rtl="0" eaLnBrk="1" fontAlgn="auto" latinLnBrk="0" hangingPunct="1">
              <a:lnSpc>
                <a:spcPct val="100000"/>
              </a:lnSpc>
              <a:spcBef>
                <a:spcPts val="0"/>
              </a:spcBef>
              <a:spcAft>
                <a:spcPts val="0"/>
              </a:spcAft>
              <a:buClrTx/>
              <a:buSzTx/>
              <a:buFontTx/>
              <a:buNone/>
              <a:tabLst/>
              <a:defRPr/>
            </a:pPr>
            <a:endParaRPr lang="en-NZ"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NZ" dirty="0" smtClean="0"/>
              <a:t>Image: </a:t>
            </a:r>
            <a:r>
              <a:rPr lang="en-NZ" dirty="0" smtClean="0">
                <a:hlinkClick r:id="rId3"/>
              </a:rPr>
              <a:t>http://mp.natlib.govt.nz/image/?imageId=images-9219&amp;profile=access</a:t>
            </a:r>
            <a:endParaRPr lang="en-NZ" dirty="0" smtClean="0"/>
          </a:p>
          <a:p>
            <a:endParaRPr lang="en-NZ" dirty="0"/>
          </a:p>
        </p:txBody>
      </p:sp>
      <p:sp>
        <p:nvSpPr>
          <p:cNvPr id="4" name="Slide Number Placeholder 3"/>
          <p:cNvSpPr>
            <a:spLocks noGrp="1"/>
          </p:cNvSpPr>
          <p:nvPr>
            <p:ph type="sldNum" sz="quarter" idx="10"/>
          </p:nvPr>
        </p:nvSpPr>
        <p:spPr/>
        <p:txBody>
          <a:bodyPr/>
          <a:lstStyle/>
          <a:p>
            <a:fld id="{4989152E-F61B-422A-ADEF-869581E734AA}" type="slidenum">
              <a:rPr lang="en-NZ" smtClean="0"/>
              <a:t>9</a:t>
            </a:fld>
            <a:endParaRPr lang="en-NZ"/>
          </a:p>
        </p:txBody>
      </p:sp>
    </p:spTree>
    <p:extLst>
      <p:ext uri="{BB962C8B-B14F-4D97-AF65-F5344CB8AC3E}">
        <p14:creationId xmlns:p14="http://schemas.microsoft.com/office/powerpoint/2010/main" val="12452085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764B00C8-5D0C-46AE-9333-5DB3D198868C}" type="datetimeFigureOut">
              <a:rPr lang="en-NZ" smtClean="0"/>
              <a:t>25/08/2012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187123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764B00C8-5D0C-46AE-9333-5DB3D198868C}" type="datetimeFigureOut">
              <a:rPr lang="en-NZ" smtClean="0"/>
              <a:t>25/08/2012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236563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764B00C8-5D0C-46AE-9333-5DB3D198868C}" type="datetimeFigureOut">
              <a:rPr lang="en-NZ" smtClean="0"/>
              <a:t>25/08/2012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34864801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764B00C8-5D0C-46AE-9333-5DB3D198868C}" type="datetimeFigureOut">
              <a:rPr lang="en-NZ" smtClean="0"/>
              <a:t>25/08/2012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1524262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4B00C8-5D0C-46AE-9333-5DB3D198868C}" type="datetimeFigureOut">
              <a:rPr lang="en-NZ" smtClean="0"/>
              <a:t>25/08/2012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767998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764B00C8-5D0C-46AE-9333-5DB3D198868C}" type="datetimeFigureOut">
              <a:rPr lang="en-NZ" smtClean="0"/>
              <a:t>25/08/2012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3784484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764B00C8-5D0C-46AE-9333-5DB3D198868C}" type="datetimeFigureOut">
              <a:rPr lang="en-NZ" smtClean="0"/>
              <a:t>25/08/2012</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3672646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764B00C8-5D0C-46AE-9333-5DB3D198868C}" type="datetimeFigureOut">
              <a:rPr lang="en-NZ" smtClean="0"/>
              <a:t>25/08/2012</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2932992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4B00C8-5D0C-46AE-9333-5DB3D198868C}" type="datetimeFigureOut">
              <a:rPr lang="en-NZ" smtClean="0"/>
              <a:t>25/08/2012</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3992190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B00C8-5D0C-46AE-9333-5DB3D198868C}" type="datetimeFigureOut">
              <a:rPr lang="en-NZ" smtClean="0"/>
              <a:t>25/08/2012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770690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4B00C8-5D0C-46AE-9333-5DB3D198868C}" type="datetimeFigureOut">
              <a:rPr lang="en-NZ" smtClean="0"/>
              <a:t>25/08/2012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7155952-DB3E-46D8-A08E-1BCD8E381048}" type="slidenum">
              <a:rPr lang="en-NZ" smtClean="0"/>
              <a:t>‹#›</a:t>
            </a:fld>
            <a:endParaRPr lang="en-NZ"/>
          </a:p>
        </p:txBody>
      </p:sp>
    </p:spTree>
    <p:extLst>
      <p:ext uri="{BB962C8B-B14F-4D97-AF65-F5344CB8AC3E}">
        <p14:creationId xmlns:p14="http://schemas.microsoft.com/office/powerpoint/2010/main" val="35818817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4B00C8-5D0C-46AE-9333-5DB3D198868C}" type="datetimeFigureOut">
              <a:rPr lang="en-NZ" smtClean="0"/>
              <a:t>25/08/2012</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155952-DB3E-46D8-A08E-1BCD8E381048}" type="slidenum">
              <a:rPr lang="en-NZ" smtClean="0"/>
              <a:t>‹#›</a:t>
            </a:fld>
            <a:endParaRPr lang="en-NZ"/>
          </a:p>
        </p:txBody>
      </p:sp>
    </p:spTree>
    <p:extLst>
      <p:ext uri="{BB962C8B-B14F-4D97-AF65-F5344CB8AC3E}">
        <p14:creationId xmlns:p14="http://schemas.microsoft.com/office/powerpoint/2010/main" val="1233772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9.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hyperlink" Target="http://en.wikipedia.org/wiki/Coloma,_Californi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1.jpeg"/><Relationship Id="rId4" Type="http://schemas.microsoft.com/office/2007/relationships/hdphoto" Target="../media/hdphoto3.wdp"/></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2.png"/><Relationship Id="rId5" Type="http://schemas.openxmlformats.org/officeDocument/2006/relationships/image" Target="../media/image2.png"/><Relationship Id="rId4"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5.png"/><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53" y="-1"/>
            <a:ext cx="9132047" cy="6852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99295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7" y="1"/>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0689" y="476672"/>
            <a:ext cx="9158759" cy="769441"/>
          </a:xfrm>
          <a:prstGeom prst="rect">
            <a:avLst/>
          </a:prstGeom>
          <a:noFill/>
        </p:spPr>
        <p:txBody>
          <a:bodyPr wrap="square" rtlCol="0">
            <a:spAutoFit/>
          </a:bodyPr>
          <a:lstStyle/>
          <a:p>
            <a:pPr algn="ctr"/>
            <a:r>
              <a:rPr lang="en-NZ" sz="4400" dirty="0" smtClean="0">
                <a:latin typeface="Ashwood Condensed WF" pitchFamily="2" charset="0"/>
              </a:rPr>
              <a:t>Pair share</a:t>
            </a:r>
            <a:endParaRPr lang="en-NZ" sz="4400" dirty="0">
              <a:latin typeface="Ashwood Condensed WF" pitchFamily="2" charset="0"/>
            </a:endParaRPr>
          </a:p>
        </p:txBody>
      </p:sp>
      <p:sp>
        <p:nvSpPr>
          <p:cNvPr id="8" name="TextBox 7"/>
          <p:cNvSpPr txBox="1"/>
          <p:nvPr/>
        </p:nvSpPr>
        <p:spPr>
          <a:xfrm>
            <a:off x="-32547" y="1628800"/>
            <a:ext cx="9170617" cy="6463308"/>
          </a:xfrm>
          <a:prstGeom prst="rect">
            <a:avLst/>
          </a:prstGeom>
          <a:noFill/>
        </p:spPr>
        <p:txBody>
          <a:bodyPr wrap="square" rtlCol="0">
            <a:spAutoFit/>
          </a:bodyPr>
          <a:lstStyle/>
          <a:p>
            <a:pPr marL="742950" indent="-742950" algn="ctr">
              <a:buAutoNum type="arabicParenR"/>
            </a:pPr>
            <a:r>
              <a:rPr lang="en-NZ" sz="3600" dirty="0" smtClean="0">
                <a:latin typeface="Ashwood Condensed WF" pitchFamily="2" charset="0"/>
              </a:rPr>
              <a:t>Why do you think the government proposed a reward for the man who could find gold?</a:t>
            </a:r>
          </a:p>
          <a:p>
            <a:pPr marL="742950" indent="-742950" algn="ctr">
              <a:buAutoNum type="arabicParenR"/>
            </a:pPr>
            <a:endParaRPr lang="en-NZ" sz="3600" dirty="0" smtClean="0">
              <a:latin typeface="Ashwood Condensed WF" pitchFamily="2" charset="0"/>
            </a:endParaRPr>
          </a:p>
          <a:p>
            <a:pPr marL="742950" indent="-742950" algn="ctr">
              <a:buAutoNum type="arabicParenR"/>
            </a:pPr>
            <a:r>
              <a:rPr lang="en-NZ" sz="3600" dirty="0" smtClean="0">
                <a:latin typeface="Ashwood Condensed WF" pitchFamily="2" charset="0"/>
              </a:rPr>
              <a:t>What sort of character does it take to make a good gold prospector?</a:t>
            </a:r>
          </a:p>
          <a:p>
            <a:pPr marL="742950" indent="-742950" algn="ctr">
              <a:buAutoNum type="arabicParenR"/>
            </a:pPr>
            <a:endParaRPr lang="en-NZ" sz="3600" dirty="0">
              <a:latin typeface="Ashwood Condensed WF" pitchFamily="2" charset="0"/>
            </a:endParaRPr>
          </a:p>
          <a:p>
            <a:pPr marL="742950" indent="-742950" algn="ctr">
              <a:buAutoNum type="arabicParenR"/>
            </a:pPr>
            <a:r>
              <a:rPr lang="en-NZ" sz="3600" dirty="0" smtClean="0">
                <a:latin typeface="Ashwood Condensed WF" pitchFamily="2" charset="0"/>
              </a:rPr>
              <a:t>Why do you think this discovery had an impact on Dunedin? </a:t>
            </a:r>
          </a:p>
          <a:p>
            <a:pPr marL="742950" indent="-742950" algn="ctr">
              <a:buAutoNum type="arabicParenR"/>
            </a:pPr>
            <a:endParaRPr lang="en-NZ" sz="3600" dirty="0" smtClean="0">
              <a:latin typeface="Ashwood Condensed WF" pitchFamily="2" charset="0"/>
            </a:endParaRPr>
          </a:p>
          <a:p>
            <a:pPr marL="742950" indent="-742950" algn="ctr">
              <a:buAutoNum type="arabicParenR"/>
            </a:pPr>
            <a:endParaRPr lang="en-NZ" sz="3600" dirty="0">
              <a:latin typeface="Ashwood Condensed WF" pitchFamily="2" charset="0"/>
            </a:endParaRPr>
          </a:p>
          <a:p>
            <a:pPr algn="ctr"/>
            <a:endParaRPr lang="en-NZ" sz="3600" dirty="0" smtClean="0">
              <a:latin typeface="Ashwood Condensed WF" pitchFamily="2" charset="0"/>
            </a:endParaRPr>
          </a:p>
          <a:p>
            <a:pPr marL="342900" indent="-342900" algn="ctr">
              <a:buAutoNum type="alphaUcParenR"/>
            </a:pPr>
            <a:endParaRPr lang="en-NZ" dirty="0">
              <a:latin typeface="Ashwood Condensed WF" pitchFamily="2" charset="0"/>
            </a:endParaRPr>
          </a:p>
        </p:txBody>
      </p:sp>
    </p:spTree>
    <p:extLst>
      <p:ext uri="{BB962C8B-B14F-4D97-AF65-F5344CB8AC3E}">
        <p14:creationId xmlns:p14="http://schemas.microsoft.com/office/powerpoint/2010/main" val="3692344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6"/>
                                        </p:tgtEl>
                                      </p:cBhvr>
                                    </p:animEffect>
                                    <p:animScale>
                                      <p:cBhvr>
                                        <p:cTn id="7" dur="50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35490" y="1173283"/>
            <a:ext cx="7852329" cy="4511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63" y="188640"/>
            <a:ext cx="9139237" cy="124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8063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afterEffect">
                                  <p:stCondLst>
                                    <p:cond delay="0"/>
                                  </p:stCondLst>
                                  <p:childTnLst>
                                    <p:animEffect transition="out" filter="fade">
                                      <p:cBhvr>
                                        <p:cTn id="6" dur="1000" tmFilter="0, 0; .2, .5; .8, .5; 1, 0"/>
                                        <p:tgtEl>
                                          <p:spTgt spid="12291"/>
                                        </p:tgtEl>
                                      </p:cBhvr>
                                    </p:animEffect>
                                    <p:animScale>
                                      <p:cBhvr>
                                        <p:cTn id="7" dur="500" autoRev="1" fill="hold"/>
                                        <p:tgtEl>
                                          <p:spTgt spid="1229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NZ" dirty="0" smtClean="0">
                <a:latin typeface="Clifford Eight WF" pitchFamily="2" charset="0"/>
              </a:rPr>
              <a:t>Dunstan </a:t>
            </a:r>
            <a:r>
              <a:rPr lang="en-NZ" dirty="0" err="1" smtClean="0">
                <a:latin typeface="Clifford Eight WF" pitchFamily="2" charset="0"/>
              </a:rPr>
              <a:t>goldrush</a:t>
            </a:r>
            <a:endParaRPr lang="en-NZ" dirty="0">
              <a:latin typeface="Clifford Eight WF" pitchFamily="2" charset="0"/>
            </a:endParaRPr>
          </a:p>
        </p:txBody>
      </p:sp>
      <p:sp>
        <p:nvSpPr>
          <p:cNvPr id="3" name="Content Placeholder 2"/>
          <p:cNvSpPr>
            <a:spLocks noGrp="1"/>
          </p:cNvSpPr>
          <p:nvPr>
            <p:ph idx="1"/>
          </p:nvPr>
        </p:nvSpPr>
        <p:spPr>
          <a:xfrm>
            <a:off x="4103415" y="805506"/>
            <a:ext cx="4157130" cy="4525963"/>
          </a:xfrm>
        </p:spPr>
        <p:txBody>
          <a:bodyPr>
            <a:normAutofit/>
          </a:bodyPr>
          <a:lstStyle/>
          <a:p>
            <a:pPr fontAlgn="base"/>
            <a:endParaRPr lang="en-NZ" dirty="0"/>
          </a:p>
          <a:p>
            <a:pPr fontAlgn="base"/>
            <a:r>
              <a:rPr lang="en-NZ" dirty="0" smtClean="0"/>
              <a:t>A </a:t>
            </a:r>
            <a:r>
              <a:rPr lang="en-NZ" dirty="0"/>
              <a:t>bag of gold weighing just under 40 kilograms </a:t>
            </a:r>
            <a:r>
              <a:rPr lang="en-NZ" dirty="0" smtClean="0"/>
              <a:t> was deposited in </a:t>
            </a:r>
            <a:r>
              <a:rPr lang="en-NZ" dirty="0"/>
              <a:t>August 1862</a:t>
            </a:r>
            <a:r>
              <a:rPr lang="en-NZ" dirty="0" smtClean="0"/>
              <a:t>, and </a:t>
            </a:r>
            <a:r>
              <a:rPr lang="en-NZ" dirty="0"/>
              <a:t>the rush to Dunstan </a:t>
            </a:r>
            <a:r>
              <a:rPr lang="en-NZ" dirty="0" smtClean="0"/>
              <a:t>was on.</a:t>
            </a:r>
            <a:endParaRPr lang="en-NZ" dirty="0"/>
          </a:p>
          <a:p>
            <a:pPr fontAlgn="base"/>
            <a:endParaRPr lang="en-NZ" dirty="0" smtClean="0"/>
          </a:p>
          <a:p>
            <a:pPr marL="0" indent="0">
              <a:buNone/>
            </a:pPr>
            <a:endParaRPr lang="en-NZ" dirty="0"/>
          </a:p>
        </p:txBody>
      </p:sp>
      <p:pic>
        <p:nvPicPr>
          <p:cNvPr id="51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4405" b="47797"/>
          <a:stretch/>
        </p:blipFill>
        <p:spPr bwMode="auto">
          <a:xfrm>
            <a:off x="323526" y="1607907"/>
            <a:ext cx="3762375" cy="3642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79512" y="5250091"/>
            <a:ext cx="4104456" cy="923330"/>
          </a:xfrm>
          <a:prstGeom prst="rect">
            <a:avLst/>
          </a:prstGeom>
          <a:noFill/>
        </p:spPr>
        <p:txBody>
          <a:bodyPr wrap="square" rtlCol="0">
            <a:spAutoFit/>
          </a:bodyPr>
          <a:lstStyle/>
          <a:p>
            <a:pPr algn="ctr"/>
            <a:r>
              <a:rPr lang="en-NZ" spc="300" dirty="0" smtClean="0">
                <a:solidFill>
                  <a:schemeClr val="bg1">
                    <a:lumMod val="50000"/>
                  </a:schemeClr>
                </a:solidFill>
              </a:rPr>
              <a:t>Newspaper clipping announcing the discovery of gold in Dunstan</a:t>
            </a:r>
            <a:endParaRPr lang="en-NZ" spc="300" dirty="0">
              <a:solidFill>
                <a:schemeClr val="bg1">
                  <a:lumMod val="50000"/>
                </a:schemeClr>
              </a:solidFill>
            </a:endParaRPr>
          </a:p>
        </p:txBody>
      </p:sp>
    </p:spTree>
    <p:extLst>
      <p:ext uri="{BB962C8B-B14F-4D97-AF65-F5344CB8AC3E}">
        <p14:creationId xmlns:p14="http://schemas.microsoft.com/office/powerpoint/2010/main" val="1288619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27384"/>
            <a:ext cx="9164687"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NZ" dirty="0" smtClean="0">
                <a:latin typeface="Clifford Eight WF" pitchFamily="2" charset="0"/>
              </a:rPr>
              <a:t>West coast Rush</a:t>
            </a:r>
            <a:endParaRPr lang="en-NZ" dirty="0">
              <a:latin typeface="Clifford Eight WF" pitchFamily="2" charset="0"/>
            </a:endParaRPr>
          </a:p>
        </p:txBody>
      </p:sp>
      <p:sp>
        <p:nvSpPr>
          <p:cNvPr id="3" name="Content Placeholder 2"/>
          <p:cNvSpPr>
            <a:spLocks noGrp="1"/>
          </p:cNvSpPr>
          <p:nvPr>
            <p:ph idx="1"/>
          </p:nvPr>
        </p:nvSpPr>
        <p:spPr/>
        <p:txBody>
          <a:bodyPr>
            <a:normAutofit/>
          </a:bodyPr>
          <a:lstStyle/>
          <a:p>
            <a:r>
              <a:rPr lang="en-NZ" dirty="0" smtClean="0"/>
              <a:t>The </a:t>
            </a:r>
            <a:r>
              <a:rPr lang="en-NZ" dirty="0"/>
              <a:t>Canterbury </a:t>
            </a:r>
            <a:r>
              <a:rPr lang="en-NZ" dirty="0" smtClean="0"/>
              <a:t>government </a:t>
            </a:r>
            <a:r>
              <a:rPr lang="en-NZ" dirty="0"/>
              <a:t>offered a £1,000 reward to anyone who found gold in Canterbury. </a:t>
            </a:r>
            <a:endParaRPr lang="en-NZ" dirty="0" smtClean="0"/>
          </a:p>
          <a:p>
            <a:r>
              <a:rPr lang="en-NZ" dirty="0" smtClean="0"/>
              <a:t>Gold </a:t>
            </a:r>
            <a:r>
              <a:rPr lang="en-NZ" dirty="0"/>
              <a:t>was discovered in Greenstone </a:t>
            </a:r>
            <a:r>
              <a:rPr lang="en-NZ" dirty="0" smtClean="0"/>
              <a:t>Creek in 1864</a:t>
            </a:r>
          </a:p>
          <a:p>
            <a:r>
              <a:rPr lang="en-NZ" dirty="0" smtClean="0"/>
              <a:t>As the population of Miners followed the finds, soon came the days of the Wild West Coast</a:t>
            </a:r>
          </a:p>
          <a:p>
            <a:endParaRPr lang="en-NZ" dirty="0"/>
          </a:p>
          <a:p>
            <a:endParaRPr lang="en-NZ" dirty="0"/>
          </a:p>
        </p:txBody>
      </p:sp>
    </p:spTree>
    <p:extLst>
      <p:ext uri="{BB962C8B-B14F-4D97-AF65-F5344CB8AC3E}">
        <p14:creationId xmlns:p14="http://schemas.microsoft.com/office/powerpoint/2010/main" val="3203240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27384"/>
            <a:ext cx="9164687" cy="688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dirty="0" smtClean="0">
                <a:latin typeface="Clifford Eight WF" pitchFamily="2" charset="0"/>
              </a:rPr>
              <a:t>Coromandel gold</a:t>
            </a:r>
            <a:endParaRPr lang="en-NZ" dirty="0">
              <a:latin typeface="Clifford Eight WF" pitchFamily="2" charset="0"/>
            </a:endParaRPr>
          </a:p>
        </p:txBody>
      </p:sp>
      <p:sp>
        <p:nvSpPr>
          <p:cNvPr id="7" name="TextBox 6"/>
          <p:cNvSpPr txBox="1"/>
          <p:nvPr/>
        </p:nvSpPr>
        <p:spPr>
          <a:xfrm>
            <a:off x="609600" y="1570038"/>
            <a:ext cx="7994848" cy="3785652"/>
          </a:xfrm>
          <a:prstGeom prst="rect">
            <a:avLst/>
          </a:prstGeom>
          <a:noFill/>
        </p:spPr>
        <p:txBody>
          <a:bodyPr wrap="square" rtlCol="0">
            <a:spAutoFit/>
          </a:bodyPr>
          <a:lstStyle/>
          <a:p>
            <a:pPr marL="285750" indent="-285750">
              <a:buFont typeface="Arial" pitchFamily="34" charset="0"/>
              <a:buChar char="•"/>
            </a:pPr>
            <a:r>
              <a:rPr lang="en-US" sz="2400" dirty="0">
                <a:latin typeface="+mj-lt"/>
                <a:cs typeface="Palatino"/>
              </a:rPr>
              <a:t>Although some gold had been found in the earlier parts of the 19</a:t>
            </a:r>
            <a:r>
              <a:rPr lang="en-US" sz="2400" baseline="30000" dirty="0">
                <a:latin typeface="+mj-lt"/>
                <a:cs typeface="Palatino"/>
              </a:rPr>
              <a:t>th</a:t>
            </a:r>
            <a:r>
              <a:rPr lang="en-US" sz="2400" dirty="0">
                <a:latin typeface="+mj-lt"/>
                <a:cs typeface="Palatino"/>
              </a:rPr>
              <a:t> century, it was not until the early 1860s that a significant amount of gold was found in the quartz reefs of the Coromandel Peninsula.</a:t>
            </a:r>
          </a:p>
          <a:p>
            <a:pPr marL="285750" indent="-285750">
              <a:buFont typeface="Arial" pitchFamily="34" charset="0"/>
              <a:buChar char="•"/>
            </a:pPr>
            <a:r>
              <a:rPr lang="en-US" sz="2400" dirty="0">
                <a:latin typeface="+mj-lt"/>
                <a:cs typeface="Palatino"/>
              </a:rPr>
              <a:t>Recovering the gold from the rocks proved difficult. Stamper batteries were set up in the Coromandel Ranges. These stamper batteries crushed the quartz into powder, from which the gold could be extracted</a:t>
            </a:r>
            <a:r>
              <a:rPr lang="en-US" sz="2400" dirty="0" smtClean="0">
                <a:latin typeface="+mj-lt"/>
                <a:cs typeface="Palatino"/>
              </a:rPr>
              <a:t>.</a:t>
            </a:r>
          </a:p>
          <a:p>
            <a:pPr marL="285750" indent="-285750">
              <a:buFont typeface="Arial" pitchFamily="34" charset="0"/>
              <a:buChar char="•"/>
            </a:pPr>
            <a:r>
              <a:rPr lang="en-US" sz="2400" dirty="0" smtClean="0">
                <a:latin typeface="+mj-lt"/>
                <a:cs typeface="Palatino"/>
              </a:rPr>
              <a:t>Most of the quartz gold in NZ was found in the Coromandel</a:t>
            </a:r>
            <a:endParaRPr lang="en-US" sz="2400" dirty="0">
              <a:latin typeface="+mj-lt"/>
              <a:cs typeface="Palatino"/>
            </a:endParaRPr>
          </a:p>
          <a:p>
            <a:endParaRPr lang="en-US" sz="2400" dirty="0">
              <a:latin typeface="+mj-lt"/>
              <a:cs typeface="Palatino"/>
            </a:endParaRPr>
          </a:p>
        </p:txBody>
      </p:sp>
    </p:spTree>
    <p:extLst>
      <p:ext uri="{BB962C8B-B14F-4D97-AF65-F5344CB8AC3E}">
        <p14:creationId xmlns:p14="http://schemas.microsoft.com/office/powerpoint/2010/main" val="1273787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6"/>
                                        </p:tgtEl>
                                      </p:cBhvr>
                                    </p:animEffect>
                                    <p:animScale>
                                      <p:cBhvr>
                                        <p:cTn id="7" dur="50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 y="274638"/>
            <a:ext cx="9143999" cy="1143000"/>
          </a:xfrm>
        </p:spPr>
        <p:txBody>
          <a:bodyPr/>
          <a:lstStyle/>
          <a:p>
            <a:r>
              <a:rPr lang="en-NZ" dirty="0" smtClean="0">
                <a:latin typeface="Clifford Eight WF" pitchFamily="2" charset="0"/>
              </a:rPr>
              <a:t>Other goldfields</a:t>
            </a:r>
            <a:endParaRPr lang="en-NZ" dirty="0">
              <a:latin typeface="Clifford Eight WF" pitchFamily="2" charset="0"/>
            </a:endParaRPr>
          </a:p>
        </p:txBody>
      </p:sp>
      <p:sp>
        <p:nvSpPr>
          <p:cNvPr id="3" name="Content Placeholder 2"/>
          <p:cNvSpPr>
            <a:spLocks noGrp="1"/>
          </p:cNvSpPr>
          <p:nvPr>
            <p:ph idx="1"/>
          </p:nvPr>
        </p:nvSpPr>
        <p:spPr/>
        <p:txBody>
          <a:bodyPr>
            <a:noAutofit/>
          </a:bodyPr>
          <a:lstStyle/>
          <a:p>
            <a:pPr algn="ctr"/>
            <a:r>
              <a:rPr lang="en-NZ" sz="2800" dirty="0" smtClean="0"/>
              <a:t>Golden Bay and Nelson</a:t>
            </a:r>
          </a:p>
          <a:p>
            <a:pPr algn="ctr"/>
            <a:endParaRPr lang="en-NZ" sz="2800" dirty="0"/>
          </a:p>
          <a:p>
            <a:pPr algn="ctr"/>
            <a:r>
              <a:rPr lang="en-NZ" sz="2800" dirty="0" err="1" smtClean="0"/>
              <a:t>Wakamarina</a:t>
            </a:r>
            <a:r>
              <a:rPr lang="en-NZ" sz="2800" dirty="0" smtClean="0"/>
              <a:t> </a:t>
            </a:r>
            <a:r>
              <a:rPr lang="en-NZ" sz="2800" dirty="0"/>
              <a:t>River, Marlborough</a:t>
            </a:r>
          </a:p>
          <a:p>
            <a:pPr algn="ctr"/>
            <a:endParaRPr lang="en-NZ" sz="2800" dirty="0"/>
          </a:p>
          <a:p>
            <a:pPr algn="ctr"/>
            <a:r>
              <a:rPr lang="en-NZ" sz="2800" dirty="0" err="1" smtClean="0"/>
              <a:t>Orepuki</a:t>
            </a:r>
            <a:r>
              <a:rPr lang="en-NZ" sz="2800" dirty="0" smtClean="0"/>
              <a:t> </a:t>
            </a:r>
            <a:r>
              <a:rPr lang="en-NZ" sz="2800" dirty="0"/>
              <a:t>and Round Hill, Southland</a:t>
            </a:r>
          </a:p>
          <a:p>
            <a:pPr algn="ctr"/>
            <a:endParaRPr lang="en-NZ" sz="2800" dirty="0"/>
          </a:p>
          <a:p>
            <a:pPr algn="ctr"/>
            <a:r>
              <a:rPr lang="en-NZ" sz="2800" dirty="0" err="1" smtClean="0"/>
              <a:t>Terawhiti</a:t>
            </a:r>
            <a:r>
              <a:rPr lang="en-NZ" sz="2800" dirty="0"/>
              <a:t>, Wellington</a:t>
            </a:r>
          </a:p>
          <a:p>
            <a:endParaRPr lang="en-NZ" sz="1800" dirty="0"/>
          </a:p>
        </p:txBody>
      </p:sp>
    </p:spTree>
    <p:extLst>
      <p:ext uri="{BB962C8B-B14F-4D97-AF65-F5344CB8AC3E}">
        <p14:creationId xmlns:p14="http://schemas.microsoft.com/office/powerpoint/2010/main" val="4275830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1"/>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1" y="274638"/>
            <a:ext cx="9143999"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dirty="0" smtClean="0">
                <a:latin typeface="Clifford Eight WF" pitchFamily="2" charset="0"/>
              </a:rPr>
              <a:t>QUARTZ technology</a:t>
            </a:r>
            <a:endParaRPr lang="en-NZ" dirty="0">
              <a:latin typeface="Clifford Eight WF" pitchFamily="2" charset="0"/>
            </a:endParaRPr>
          </a:p>
        </p:txBody>
      </p:sp>
      <p:sp>
        <p:nvSpPr>
          <p:cNvPr id="6" name="TextBox 5"/>
          <p:cNvSpPr txBox="1"/>
          <p:nvPr/>
        </p:nvSpPr>
        <p:spPr>
          <a:xfrm>
            <a:off x="539552" y="1628800"/>
            <a:ext cx="5040560" cy="4308872"/>
          </a:xfrm>
          <a:prstGeom prst="rect">
            <a:avLst/>
          </a:prstGeom>
          <a:noFill/>
        </p:spPr>
        <p:txBody>
          <a:bodyPr wrap="square" rtlCol="0">
            <a:spAutoFit/>
          </a:bodyPr>
          <a:lstStyle/>
          <a:p>
            <a:pPr marL="342900" indent="-342900">
              <a:buFont typeface="Arial" pitchFamily="34" charset="0"/>
              <a:buChar char="•"/>
            </a:pPr>
            <a:r>
              <a:rPr lang="en-US" sz="2000" dirty="0" smtClean="0">
                <a:cs typeface="Palatino"/>
              </a:rPr>
              <a:t>The introduction of new technology made the gold mining process easier</a:t>
            </a:r>
          </a:p>
          <a:p>
            <a:pPr marL="342900" indent="-342900">
              <a:buFont typeface="Arial" pitchFamily="34" charset="0"/>
              <a:buChar char="•"/>
            </a:pPr>
            <a:endParaRPr lang="en-US" sz="2000" dirty="0">
              <a:cs typeface="Palatino"/>
            </a:endParaRPr>
          </a:p>
          <a:p>
            <a:pPr marL="342900" indent="-342900">
              <a:buFont typeface="Arial" pitchFamily="34" charset="0"/>
              <a:buChar char="•"/>
            </a:pPr>
            <a:r>
              <a:rPr lang="en-US" sz="2000" dirty="0" smtClean="0">
                <a:cs typeface="Palatino"/>
              </a:rPr>
              <a:t>Quartz </a:t>
            </a:r>
            <a:r>
              <a:rPr lang="en-US" sz="2000" dirty="0">
                <a:cs typeface="Palatino"/>
              </a:rPr>
              <a:t>gold was extremely expensive to mine because of the stamper battery process.</a:t>
            </a:r>
          </a:p>
          <a:p>
            <a:pPr marL="342900" indent="-342900">
              <a:buFont typeface="Arial" pitchFamily="34" charset="0"/>
              <a:buChar char="•"/>
            </a:pPr>
            <a:endParaRPr lang="en-US" sz="2000" dirty="0" smtClean="0">
              <a:cs typeface="Palatino"/>
            </a:endParaRPr>
          </a:p>
          <a:p>
            <a:pPr marL="342900" indent="-342900">
              <a:buFont typeface="Arial" pitchFamily="34" charset="0"/>
              <a:buChar char="•"/>
            </a:pPr>
            <a:r>
              <a:rPr lang="en-US" sz="2000" dirty="0" smtClean="0">
                <a:cs typeface="Palatino"/>
              </a:rPr>
              <a:t>The </a:t>
            </a:r>
            <a:r>
              <a:rPr lang="en-US" sz="2000" dirty="0">
                <a:cs typeface="Palatino"/>
              </a:rPr>
              <a:t>stamper </a:t>
            </a:r>
            <a:r>
              <a:rPr lang="en-US" sz="2000" dirty="0" smtClean="0">
                <a:cs typeface="Palatino"/>
              </a:rPr>
              <a:t>battery </a:t>
            </a:r>
            <a:r>
              <a:rPr lang="en-US" sz="2000" dirty="0">
                <a:cs typeface="Palatino"/>
              </a:rPr>
              <a:t>was used to crush the quartz and then cyanide was used to remove the gold from the crushed quartz powder</a:t>
            </a:r>
            <a:r>
              <a:rPr lang="en-US" sz="2000" dirty="0" smtClean="0">
                <a:cs typeface="Palatino"/>
              </a:rPr>
              <a:t>.</a:t>
            </a:r>
          </a:p>
          <a:p>
            <a:endParaRPr lang="en-US" dirty="0">
              <a:cs typeface="Palatino"/>
            </a:endParaRPr>
          </a:p>
          <a:p>
            <a:endParaRPr lang="en-US" dirty="0">
              <a:cs typeface="Palatino"/>
            </a:endParaRPr>
          </a:p>
          <a:p>
            <a:endParaRPr lang="en-US" dirty="0" smtClean="0"/>
          </a:p>
        </p:txBody>
      </p:sp>
      <p:pic>
        <p:nvPicPr>
          <p:cNvPr id="7" name="Picture 6" descr="slide-118-728.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7409" y="1723127"/>
            <a:ext cx="2947530" cy="363202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87584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5"/>
                                        </p:tgtEl>
                                      </p:cBhvr>
                                    </p:animEffect>
                                    <p:animScale>
                                      <p:cBhvr>
                                        <p:cTn id="7"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 y="274638"/>
            <a:ext cx="9143999" cy="1143000"/>
          </a:xfrm>
        </p:spPr>
        <p:txBody>
          <a:bodyPr>
            <a:normAutofit/>
          </a:bodyPr>
          <a:lstStyle/>
          <a:p>
            <a:r>
              <a:rPr lang="en-NZ" dirty="0" smtClean="0">
                <a:latin typeface="Clifford Eight WF" pitchFamily="2" charset="0"/>
              </a:rPr>
              <a:t>ALLUVIAL TECHNOLOGY</a:t>
            </a:r>
            <a:endParaRPr lang="en-NZ" dirty="0">
              <a:latin typeface="Clifford Eight WF" pitchFamily="2" charset="0"/>
            </a:endParaRPr>
          </a:p>
        </p:txBody>
      </p:sp>
      <p:sp>
        <p:nvSpPr>
          <p:cNvPr id="3" name="Content Placeholder 2"/>
          <p:cNvSpPr>
            <a:spLocks noGrp="1"/>
          </p:cNvSpPr>
          <p:nvPr>
            <p:ph idx="1"/>
          </p:nvPr>
        </p:nvSpPr>
        <p:spPr/>
        <p:txBody>
          <a:bodyPr>
            <a:normAutofit fontScale="92500" lnSpcReduction="20000"/>
          </a:bodyPr>
          <a:lstStyle/>
          <a:p>
            <a:pPr fontAlgn="base"/>
            <a:r>
              <a:rPr lang="en-NZ" dirty="0" smtClean="0"/>
              <a:t>Shovel</a:t>
            </a:r>
            <a:r>
              <a:rPr lang="en-NZ" dirty="0"/>
              <a:t>, pan and cradle</a:t>
            </a:r>
          </a:p>
          <a:p>
            <a:pPr marL="0" indent="0" fontAlgn="base">
              <a:buNone/>
            </a:pPr>
            <a:endParaRPr lang="en-NZ" dirty="0"/>
          </a:p>
          <a:p>
            <a:pPr fontAlgn="base"/>
            <a:r>
              <a:rPr lang="en-NZ" dirty="0"/>
              <a:t>Sluice boxes</a:t>
            </a:r>
          </a:p>
          <a:p>
            <a:pPr fontAlgn="base"/>
            <a:endParaRPr lang="en-NZ" dirty="0" smtClean="0"/>
          </a:p>
          <a:p>
            <a:pPr fontAlgn="base"/>
            <a:r>
              <a:rPr lang="en-NZ" dirty="0" smtClean="0"/>
              <a:t>Sluicing</a:t>
            </a:r>
            <a:endParaRPr lang="en-NZ" dirty="0"/>
          </a:p>
          <a:p>
            <a:pPr fontAlgn="base"/>
            <a:endParaRPr lang="en-NZ" dirty="0"/>
          </a:p>
          <a:p>
            <a:pPr fontAlgn="base"/>
            <a:r>
              <a:rPr lang="en-NZ" dirty="0"/>
              <a:t>Hydraulic engineering</a:t>
            </a:r>
          </a:p>
          <a:p>
            <a:pPr marL="0" indent="0" fontAlgn="base">
              <a:buNone/>
            </a:pPr>
            <a:endParaRPr lang="en-NZ" dirty="0"/>
          </a:p>
          <a:p>
            <a:pPr fontAlgn="base"/>
            <a:r>
              <a:rPr lang="en-NZ" dirty="0" smtClean="0"/>
              <a:t>Hard-rock </a:t>
            </a:r>
            <a:r>
              <a:rPr lang="en-NZ" dirty="0"/>
              <a:t>mining</a:t>
            </a:r>
          </a:p>
          <a:p>
            <a:endParaRPr lang="en-NZ" dirty="0"/>
          </a:p>
        </p:txBody>
      </p:sp>
      <p:pic>
        <p:nvPicPr>
          <p:cNvPr id="21506" name="Picture 2" descr="http://upload.wikimedia.org/wikipedia/commons/f/f5/Placerm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1673" y="1282020"/>
            <a:ext cx="3021262" cy="214697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401674" y="3428999"/>
            <a:ext cx="3066796" cy="369332"/>
          </a:xfrm>
          <a:prstGeom prst="rect">
            <a:avLst/>
          </a:prstGeom>
          <a:noFill/>
        </p:spPr>
        <p:txBody>
          <a:bodyPr wrap="square" rtlCol="0">
            <a:spAutoFit/>
          </a:bodyPr>
          <a:lstStyle/>
          <a:p>
            <a:pPr algn="ctr"/>
            <a:r>
              <a:rPr lang="en-NZ" spc="300" dirty="0" smtClean="0">
                <a:solidFill>
                  <a:schemeClr val="bg1">
                    <a:lumMod val="50000"/>
                  </a:schemeClr>
                </a:solidFill>
              </a:rPr>
              <a:t>Sluice Box</a:t>
            </a:r>
            <a:endParaRPr lang="en-NZ" spc="300" dirty="0">
              <a:solidFill>
                <a:schemeClr val="bg1">
                  <a:lumMod val="50000"/>
                </a:schemeClr>
              </a:solidFill>
            </a:endParaRPr>
          </a:p>
        </p:txBody>
      </p:sp>
      <p:pic>
        <p:nvPicPr>
          <p:cNvPr id="21508" name="Picture 4" descr="http://www.mansoncreekhistoricsociety.mansoncreek.com/43rd-Company.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5694" y="4077072"/>
            <a:ext cx="3046778" cy="223393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5421691" y="6311008"/>
            <a:ext cx="3046778" cy="369332"/>
          </a:xfrm>
          <a:prstGeom prst="rect">
            <a:avLst/>
          </a:prstGeom>
          <a:noFill/>
        </p:spPr>
        <p:txBody>
          <a:bodyPr wrap="square" rtlCol="0">
            <a:spAutoFit/>
          </a:bodyPr>
          <a:lstStyle/>
          <a:p>
            <a:pPr algn="ctr"/>
            <a:r>
              <a:rPr lang="en-NZ" spc="300" dirty="0" smtClean="0">
                <a:solidFill>
                  <a:schemeClr val="bg1">
                    <a:lumMod val="50000"/>
                  </a:schemeClr>
                </a:solidFill>
              </a:rPr>
              <a:t>Hydraulic Elevator</a:t>
            </a:r>
            <a:endParaRPr lang="en-NZ" spc="300" dirty="0">
              <a:solidFill>
                <a:schemeClr val="bg1">
                  <a:lumMod val="50000"/>
                </a:schemeClr>
              </a:solidFill>
            </a:endParaRPr>
          </a:p>
        </p:txBody>
      </p:sp>
    </p:spTree>
    <p:extLst>
      <p:ext uri="{BB962C8B-B14F-4D97-AF65-F5344CB8AC3E}">
        <p14:creationId xmlns:p14="http://schemas.microsoft.com/office/powerpoint/2010/main" val="297988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p:cNvPicPr>
            <a:picLocks noChangeAspect="1" noChangeArrowheads="1"/>
          </p:cNvPicPr>
          <p:nvPr/>
        </p:nvPicPr>
        <p:blipFill>
          <a:blip r:embed="rId3">
            <a:grayscl/>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NZ" dirty="0" smtClean="0">
                <a:latin typeface="Clifford Eight WF" pitchFamily="2" charset="0"/>
              </a:rPr>
              <a:t>Foreign miners</a:t>
            </a:r>
            <a:endParaRPr lang="en-NZ" dirty="0">
              <a:latin typeface="Clifford Eight WF" pitchFamily="2" charset="0"/>
            </a:endParaRPr>
          </a:p>
        </p:txBody>
      </p:sp>
      <p:sp>
        <p:nvSpPr>
          <p:cNvPr id="3" name="Content Placeholder 2"/>
          <p:cNvSpPr>
            <a:spLocks noGrp="1"/>
          </p:cNvSpPr>
          <p:nvPr>
            <p:ph idx="1"/>
          </p:nvPr>
        </p:nvSpPr>
        <p:spPr>
          <a:xfrm>
            <a:off x="451469" y="1166017"/>
            <a:ext cx="8229600" cy="4525963"/>
          </a:xfrm>
        </p:spPr>
        <p:txBody>
          <a:bodyPr>
            <a:normAutofit/>
          </a:bodyPr>
          <a:lstStyle/>
          <a:p>
            <a:r>
              <a:rPr lang="en-NZ" dirty="0"/>
              <a:t>The miners were a mixed bunch, but they were dominated by a few groups</a:t>
            </a:r>
            <a:r>
              <a:rPr lang="en-NZ" dirty="0" smtClean="0"/>
              <a:t>. </a:t>
            </a:r>
            <a:endParaRPr lang="en-NZ" dirty="0"/>
          </a:p>
          <a:p>
            <a:endParaRPr lang="en-NZ" dirty="0"/>
          </a:p>
          <a:p>
            <a:pPr marL="0" indent="0">
              <a:buNone/>
            </a:pPr>
            <a:endParaRPr lang="en-NZ" dirty="0"/>
          </a:p>
        </p:txBody>
      </p:sp>
      <p:pic>
        <p:nvPicPr>
          <p:cNvPr id="13314"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4600" r="4600" b="55200"/>
          <a:stretch/>
        </p:blipFill>
        <p:spPr bwMode="auto">
          <a:xfrm>
            <a:off x="221331" y="2348879"/>
            <a:ext cx="4324350" cy="403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4600" t="50000" r="4400" b="5292"/>
          <a:stretch/>
        </p:blipFill>
        <p:spPr bwMode="auto">
          <a:xfrm>
            <a:off x="4589461" y="2334393"/>
            <a:ext cx="4333876" cy="4024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9229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0687" y="404664"/>
            <a:ext cx="9164686" cy="1569660"/>
          </a:xfrm>
          <a:prstGeom prst="rect">
            <a:avLst/>
          </a:prstGeom>
          <a:noFill/>
        </p:spPr>
        <p:txBody>
          <a:bodyPr wrap="square" rtlCol="0">
            <a:spAutoFit/>
          </a:bodyPr>
          <a:lstStyle/>
          <a:p>
            <a:pPr algn="ctr"/>
            <a:r>
              <a:rPr lang="en-NZ" sz="4800" dirty="0" smtClean="0">
                <a:latin typeface="Clifford Eight WF" pitchFamily="2" charset="0"/>
              </a:rPr>
              <a:t>Matching </a:t>
            </a:r>
          </a:p>
          <a:p>
            <a:pPr algn="ctr"/>
            <a:r>
              <a:rPr lang="en-NZ" sz="4800" dirty="0" smtClean="0">
                <a:latin typeface="Clifford Eight WF" pitchFamily="2" charset="0"/>
              </a:rPr>
              <a:t>activity</a:t>
            </a:r>
            <a:endParaRPr lang="en-NZ" sz="4800" dirty="0">
              <a:latin typeface="Clifford Eight WF" pitchFamily="2" charset="0"/>
            </a:endParaRPr>
          </a:p>
        </p:txBody>
      </p:sp>
      <p:sp>
        <p:nvSpPr>
          <p:cNvPr id="6" name="TextBox 5"/>
          <p:cNvSpPr txBox="1"/>
          <p:nvPr/>
        </p:nvSpPr>
        <p:spPr>
          <a:xfrm>
            <a:off x="4483720" y="1935817"/>
            <a:ext cx="3600400" cy="1200329"/>
          </a:xfrm>
          <a:prstGeom prst="rect">
            <a:avLst/>
          </a:prstGeom>
          <a:noFill/>
        </p:spPr>
        <p:txBody>
          <a:bodyPr wrap="square" rtlCol="0">
            <a:spAutoFit/>
          </a:bodyPr>
          <a:lstStyle/>
          <a:p>
            <a:r>
              <a:rPr lang="en-NZ" sz="2400" dirty="0" smtClean="0"/>
              <a:t>long</a:t>
            </a:r>
            <a:r>
              <a:rPr lang="en-NZ" sz="2400" dirty="0"/>
              <a:t>, </a:t>
            </a:r>
            <a:r>
              <a:rPr lang="en-NZ" sz="2400" dirty="0" smtClean="0"/>
              <a:t>terraced and wooden, over </a:t>
            </a:r>
            <a:r>
              <a:rPr lang="en-NZ" sz="2400" dirty="0"/>
              <a:t>which gold-bearing gravel was washed</a:t>
            </a:r>
          </a:p>
        </p:txBody>
      </p:sp>
      <p:sp>
        <p:nvSpPr>
          <p:cNvPr id="7" name="TextBox 6"/>
          <p:cNvSpPr txBox="1"/>
          <p:nvPr/>
        </p:nvSpPr>
        <p:spPr>
          <a:xfrm>
            <a:off x="4499992" y="3168422"/>
            <a:ext cx="4149576" cy="1569660"/>
          </a:xfrm>
          <a:prstGeom prst="rect">
            <a:avLst/>
          </a:prstGeom>
          <a:noFill/>
        </p:spPr>
        <p:txBody>
          <a:bodyPr wrap="square" rtlCol="0">
            <a:spAutoFit/>
          </a:bodyPr>
          <a:lstStyle/>
          <a:p>
            <a:r>
              <a:rPr lang="en-NZ" sz="2400" dirty="0"/>
              <a:t>water was piped into successively narrower pipes leading to hoses which sprayed jets of water</a:t>
            </a:r>
          </a:p>
        </p:txBody>
      </p:sp>
      <p:sp>
        <p:nvSpPr>
          <p:cNvPr id="8" name="TextBox 7"/>
          <p:cNvSpPr txBox="1"/>
          <p:nvPr/>
        </p:nvSpPr>
        <p:spPr>
          <a:xfrm>
            <a:off x="4543151" y="4941168"/>
            <a:ext cx="4528097" cy="1477328"/>
          </a:xfrm>
          <a:prstGeom prst="rect">
            <a:avLst/>
          </a:prstGeom>
          <a:noFill/>
        </p:spPr>
        <p:txBody>
          <a:bodyPr wrap="square" rtlCol="0">
            <a:spAutoFit/>
          </a:bodyPr>
          <a:lstStyle/>
          <a:p>
            <a:r>
              <a:rPr lang="en-NZ" sz="2400" dirty="0"/>
              <a:t>sucking a slurry of gravel and water up from beneath large gravel terraces</a:t>
            </a:r>
          </a:p>
          <a:p>
            <a:endParaRPr lang="en-NZ" dirty="0"/>
          </a:p>
        </p:txBody>
      </p:sp>
      <p:sp>
        <p:nvSpPr>
          <p:cNvPr id="9" name="TextBox 8"/>
          <p:cNvSpPr txBox="1"/>
          <p:nvPr/>
        </p:nvSpPr>
        <p:spPr>
          <a:xfrm>
            <a:off x="748408" y="4023131"/>
            <a:ext cx="2880320" cy="461665"/>
          </a:xfrm>
          <a:prstGeom prst="rect">
            <a:avLst/>
          </a:prstGeom>
          <a:noFill/>
        </p:spPr>
        <p:txBody>
          <a:bodyPr wrap="square" rtlCol="0">
            <a:spAutoFit/>
          </a:bodyPr>
          <a:lstStyle/>
          <a:p>
            <a:r>
              <a:rPr lang="en-NZ" sz="2400" dirty="0" smtClean="0"/>
              <a:t>Sluice Boxes</a:t>
            </a:r>
            <a:endParaRPr lang="en-NZ" sz="2400" dirty="0"/>
          </a:p>
        </p:txBody>
      </p:sp>
      <p:sp>
        <p:nvSpPr>
          <p:cNvPr id="10" name="TextBox 9"/>
          <p:cNvSpPr txBox="1"/>
          <p:nvPr/>
        </p:nvSpPr>
        <p:spPr>
          <a:xfrm>
            <a:off x="831504" y="4996740"/>
            <a:ext cx="2088232" cy="461665"/>
          </a:xfrm>
          <a:prstGeom prst="rect">
            <a:avLst/>
          </a:prstGeom>
          <a:noFill/>
        </p:spPr>
        <p:txBody>
          <a:bodyPr wrap="square" rtlCol="0">
            <a:spAutoFit/>
          </a:bodyPr>
          <a:lstStyle/>
          <a:p>
            <a:r>
              <a:rPr lang="en-NZ" sz="2400" dirty="0" smtClean="0"/>
              <a:t>Sluicing</a:t>
            </a:r>
            <a:endParaRPr lang="en-NZ" sz="2400" dirty="0"/>
          </a:p>
        </p:txBody>
      </p:sp>
      <p:sp>
        <p:nvSpPr>
          <p:cNvPr id="11" name="TextBox 10"/>
          <p:cNvSpPr txBox="1"/>
          <p:nvPr/>
        </p:nvSpPr>
        <p:spPr>
          <a:xfrm>
            <a:off x="712404" y="1974324"/>
            <a:ext cx="2592288" cy="830997"/>
          </a:xfrm>
          <a:prstGeom prst="rect">
            <a:avLst/>
          </a:prstGeom>
          <a:noFill/>
        </p:spPr>
        <p:txBody>
          <a:bodyPr wrap="square" rtlCol="0">
            <a:spAutoFit/>
          </a:bodyPr>
          <a:lstStyle/>
          <a:p>
            <a:r>
              <a:rPr lang="en-NZ" sz="2400" dirty="0" smtClean="0"/>
              <a:t>Hydraulic Engineering</a:t>
            </a:r>
            <a:endParaRPr lang="en-NZ" sz="2400" dirty="0"/>
          </a:p>
        </p:txBody>
      </p:sp>
      <p:sp>
        <p:nvSpPr>
          <p:cNvPr id="12" name="TextBox 11"/>
          <p:cNvSpPr txBox="1"/>
          <p:nvPr/>
        </p:nvSpPr>
        <p:spPr>
          <a:xfrm>
            <a:off x="697844" y="3168422"/>
            <a:ext cx="3374032" cy="461665"/>
          </a:xfrm>
          <a:prstGeom prst="rect">
            <a:avLst/>
          </a:prstGeom>
          <a:noFill/>
        </p:spPr>
        <p:txBody>
          <a:bodyPr wrap="square" rtlCol="0">
            <a:spAutoFit/>
          </a:bodyPr>
          <a:lstStyle/>
          <a:p>
            <a:r>
              <a:rPr lang="en-NZ" sz="2400" dirty="0" smtClean="0"/>
              <a:t>Hard Rock Mining</a:t>
            </a:r>
            <a:endParaRPr lang="en-NZ" sz="2400" dirty="0"/>
          </a:p>
        </p:txBody>
      </p:sp>
      <p:cxnSp>
        <p:nvCxnSpPr>
          <p:cNvPr id="14" name="Straight Arrow Connector 13"/>
          <p:cNvCxnSpPr>
            <a:stCxn id="11" idx="3"/>
          </p:cNvCxnSpPr>
          <p:nvPr/>
        </p:nvCxnSpPr>
        <p:spPr>
          <a:xfrm>
            <a:off x="3304692" y="2389823"/>
            <a:ext cx="1179028" cy="28377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endCxn id="6" idx="1"/>
          </p:cNvCxnSpPr>
          <p:nvPr/>
        </p:nvCxnSpPr>
        <p:spPr>
          <a:xfrm flipV="1">
            <a:off x="2919736" y="2535982"/>
            <a:ext cx="1563984" cy="14871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2568576" y="3428999"/>
            <a:ext cx="1915144" cy="17718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5304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5"/>
                                        </p:tgtEl>
                                      </p:cBhvr>
                                    </p:animEffect>
                                    <p:animScale>
                                      <p:cBhvr>
                                        <p:cTn id="7" dur="500" autoRev="1" fill="hold"/>
                                        <p:tgtEl>
                                          <p:spTgt spid="5"/>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par>
                          <p:cTn id="12" fill="hold">
                            <p:stCondLst>
                              <p:cond delay="0"/>
                            </p:stCondLst>
                            <p:childTnLst>
                              <p:par>
                                <p:cTn id="13" presetID="1" presetClass="entr" presetSubtype="0" fill="hold" nodeType="afterEffect">
                                  <p:stCondLst>
                                    <p:cond delay="1000"/>
                                  </p:stCondLst>
                                  <p:childTnLst>
                                    <p:set>
                                      <p:cBhvr>
                                        <p:cTn id="14" dur="1" fill="hold">
                                          <p:stCondLst>
                                            <p:cond delay="0"/>
                                          </p:stCondLst>
                                        </p:cTn>
                                        <p:tgtEl>
                                          <p:spTgt spid="16"/>
                                        </p:tgtEl>
                                        <p:attrNameLst>
                                          <p:attrName>style.visibility</p:attrName>
                                        </p:attrNameLst>
                                      </p:cBhvr>
                                      <p:to>
                                        <p:strVal val="visible"/>
                                      </p:to>
                                    </p:set>
                                  </p:childTnLst>
                                </p:cTn>
                              </p:par>
                            </p:childTnLst>
                          </p:cTn>
                        </p:par>
                        <p:par>
                          <p:cTn id="15" fill="hold">
                            <p:stCondLst>
                              <p:cond delay="1000"/>
                            </p:stCondLst>
                            <p:childTnLst>
                              <p:par>
                                <p:cTn id="16" presetID="1" presetClass="entr" presetSubtype="0" fill="hold" nodeType="afterEffect">
                                  <p:stCondLst>
                                    <p:cond delay="1000"/>
                                  </p:stCondLst>
                                  <p:childTnLst>
                                    <p:set>
                                      <p:cBhvr>
                                        <p:cTn id="17"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 y="274638"/>
            <a:ext cx="9143999" cy="1143000"/>
          </a:xfrm>
        </p:spPr>
        <p:txBody>
          <a:bodyPr>
            <a:normAutofit/>
          </a:bodyPr>
          <a:lstStyle/>
          <a:p>
            <a:r>
              <a:rPr lang="en-NZ" dirty="0" smtClean="0">
                <a:latin typeface="Clifford Eight WF" pitchFamily="2" charset="0"/>
              </a:rPr>
              <a:t>Gold globally</a:t>
            </a:r>
            <a:endParaRPr lang="en-NZ" dirty="0">
              <a:latin typeface="Clifford Eight WF" pitchFamily="2" charset="0"/>
            </a:endParaRPr>
          </a:p>
        </p:txBody>
      </p:sp>
      <p:sp>
        <p:nvSpPr>
          <p:cNvPr id="5" name="TextBox 4"/>
          <p:cNvSpPr txBox="1"/>
          <p:nvPr/>
        </p:nvSpPr>
        <p:spPr>
          <a:xfrm>
            <a:off x="467544" y="1628800"/>
            <a:ext cx="8232576" cy="369332"/>
          </a:xfrm>
          <a:prstGeom prst="rect">
            <a:avLst/>
          </a:prstGeom>
          <a:noFill/>
        </p:spPr>
        <p:txBody>
          <a:bodyPr wrap="square" rtlCol="0">
            <a:spAutoFit/>
          </a:bodyPr>
          <a:lstStyle/>
          <a:p>
            <a:endParaRPr lang="en-NZ" dirty="0"/>
          </a:p>
        </p:txBody>
      </p:sp>
      <p:sp>
        <p:nvSpPr>
          <p:cNvPr id="9" name="TextBox 8"/>
          <p:cNvSpPr txBox="1"/>
          <p:nvPr/>
        </p:nvSpPr>
        <p:spPr>
          <a:xfrm>
            <a:off x="467544" y="1620711"/>
            <a:ext cx="7560840" cy="646331"/>
          </a:xfrm>
          <a:prstGeom prst="rect">
            <a:avLst/>
          </a:prstGeom>
          <a:noFill/>
        </p:spPr>
        <p:txBody>
          <a:bodyPr wrap="square" rtlCol="0">
            <a:spAutoFit/>
          </a:bodyPr>
          <a:lstStyle/>
          <a:p>
            <a:endParaRPr lang="en-NZ" dirty="0"/>
          </a:p>
          <a:p>
            <a:endParaRPr lang="en-NZ" dirty="0"/>
          </a:p>
        </p:txBody>
      </p:sp>
      <p:sp>
        <p:nvSpPr>
          <p:cNvPr id="3" name="TextBox 2"/>
          <p:cNvSpPr txBox="1"/>
          <p:nvPr/>
        </p:nvSpPr>
        <p:spPr>
          <a:xfrm>
            <a:off x="424179" y="1361551"/>
            <a:ext cx="8108261" cy="4216539"/>
          </a:xfrm>
          <a:prstGeom prst="rect">
            <a:avLst/>
          </a:prstGeom>
          <a:noFill/>
        </p:spPr>
        <p:txBody>
          <a:bodyPr wrap="square" rtlCol="0">
            <a:spAutoFit/>
          </a:bodyPr>
          <a:lstStyle/>
          <a:p>
            <a:pPr marL="342900" indent="-342900">
              <a:buFont typeface="Arial" pitchFamily="34" charset="0"/>
              <a:buChar char="•"/>
            </a:pPr>
            <a:r>
              <a:rPr lang="en-NZ" sz="2000" dirty="0" smtClean="0"/>
              <a:t>Gold had already </a:t>
            </a:r>
            <a:r>
              <a:rPr lang="en-NZ" sz="2000" dirty="0"/>
              <a:t>been </a:t>
            </a:r>
            <a:r>
              <a:rPr lang="en-NZ" sz="2000" dirty="0" smtClean="0"/>
              <a:t>discovered overseas, as </a:t>
            </a:r>
            <a:r>
              <a:rPr lang="en-NZ" sz="2000" dirty="0"/>
              <a:t>early as 1814 in </a:t>
            </a:r>
            <a:r>
              <a:rPr lang="en-NZ" sz="2000" dirty="0" smtClean="0"/>
              <a:t>Australia</a:t>
            </a:r>
          </a:p>
          <a:p>
            <a:pPr marL="342900" indent="-342900">
              <a:buFont typeface="Arial" pitchFamily="34" charset="0"/>
              <a:buChar char="•"/>
            </a:pPr>
            <a:endParaRPr lang="en-NZ" sz="2000" dirty="0"/>
          </a:p>
          <a:p>
            <a:pPr marL="342900" indent="-342900">
              <a:buFont typeface="Arial" pitchFamily="34" charset="0"/>
              <a:buChar char="•"/>
            </a:pPr>
            <a:r>
              <a:rPr lang="en-NZ" sz="2000" dirty="0" smtClean="0"/>
              <a:t>In 1848 James </a:t>
            </a:r>
            <a:r>
              <a:rPr lang="en-NZ" sz="2000" dirty="0"/>
              <a:t>W. </a:t>
            </a:r>
            <a:r>
              <a:rPr lang="en-NZ" sz="2000" dirty="0" smtClean="0"/>
              <a:t>Marshall</a:t>
            </a:r>
            <a:r>
              <a:rPr lang="en-NZ" sz="2000" dirty="0"/>
              <a:t> </a:t>
            </a:r>
            <a:r>
              <a:rPr lang="en-NZ" sz="2000" dirty="0" smtClean="0"/>
              <a:t>struck gold at</a:t>
            </a:r>
            <a:r>
              <a:rPr lang="en-NZ" sz="2000" dirty="0"/>
              <a:t> Sutter's Mill </a:t>
            </a:r>
            <a:r>
              <a:rPr lang="en-NZ" sz="2000" dirty="0" smtClean="0"/>
              <a:t>in</a:t>
            </a:r>
            <a:r>
              <a:rPr lang="en-NZ" sz="2000" dirty="0"/>
              <a:t> </a:t>
            </a:r>
            <a:r>
              <a:rPr lang="en-NZ" sz="2000" dirty="0" smtClean="0"/>
              <a:t>Coloma, California</a:t>
            </a:r>
          </a:p>
          <a:p>
            <a:pPr marL="342900" indent="-342900">
              <a:buFont typeface="Arial" pitchFamily="34" charset="0"/>
              <a:buChar char="•"/>
            </a:pPr>
            <a:endParaRPr lang="en-NZ" sz="2000" dirty="0">
              <a:hlinkClick r:id="rId4" tooltip="Coloma, California"/>
            </a:endParaRPr>
          </a:p>
          <a:p>
            <a:pPr marL="342900" indent="-342900">
              <a:buFont typeface="Arial" pitchFamily="34" charset="0"/>
              <a:buChar char="•"/>
            </a:pPr>
            <a:r>
              <a:rPr lang="en-NZ" sz="2000" dirty="0"/>
              <a:t>P</a:t>
            </a:r>
            <a:r>
              <a:rPr lang="en-NZ" sz="2000" dirty="0" smtClean="0"/>
              <a:t>eople in</a:t>
            </a:r>
            <a:r>
              <a:rPr lang="en-NZ" sz="2000" dirty="0"/>
              <a:t> Oregon, </a:t>
            </a:r>
            <a:r>
              <a:rPr lang="en-NZ" sz="2000" dirty="0" smtClean="0"/>
              <a:t>Hawaii, </a:t>
            </a:r>
            <a:r>
              <a:rPr lang="en-NZ" sz="2000" dirty="0"/>
              <a:t>and Latin </a:t>
            </a:r>
            <a:r>
              <a:rPr lang="en-NZ" sz="2000" dirty="0" smtClean="0"/>
              <a:t>America heard of this discovery and left for the state.</a:t>
            </a:r>
          </a:p>
          <a:p>
            <a:pPr marL="342900" indent="-342900">
              <a:buFont typeface="Arial" pitchFamily="34" charset="0"/>
              <a:buChar char="•"/>
            </a:pPr>
            <a:endParaRPr lang="en-NZ" sz="2000" dirty="0">
              <a:hlinkClick r:id="rId4" tooltip="Coloma, California"/>
            </a:endParaRPr>
          </a:p>
          <a:p>
            <a:pPr marL="342900" indent="-342900">
              <a:buFont typeface="Arial" pitchFamily="34" charset="0"/>
              <a:buChar char="•"/>
            </a:pPr>
            <a:r>
              <a:rPr lang="en-NZ" sz="2000" dirty="0" smtClean="0"/>
              <a:t>These discoveries were not</a:t>
            </a:r>
          </a:p>
          <a:p>
            <a:r>
              <a:rPr lang="en-NZ" sz="2000" dirty="0"/>
              <a:t> </a:t>
            </a:r>
            <a:r>
              <a:rPr lang="en-NZ" sz="2000" dirty="0" smtClean="0"/>
              <a:t>     as influential as the </a:t>
            </a:r>
            <a:r>
              <a:rPr lang="en-NZ" sz="2000" dirty="0" err="1" smtClean="0"/>
              <a:t>Otago</a:t>
            </a:r>
            <a:r>
              <a:rPr lang="en-NZ" sz="2000" dirty="0" smtClean="0"/>
              <a:t> </a:t>
            </a:r>
          </a:p>
          <a:p>
            <a:r>
              <a:rPr lang="en-NZ" sz="2000" dirty="0" smtClean="0"/>
              <a:t>     Gold Rush.</a:t>
            </a:r>
            <a:endParaRPr lang="en-NZ" sz="2000" dirty="0" smtClean="0">
              <a:hlinkClick r:id="rId4" tooltip="Coloma, California"/>
            </a:endParaRPr>
          </a:p>
          <a:p>
            <a:pPr marL="342900" indent="-342900">
              <a:buFont typeface="Arial" pitchFamily="34" charset="0"/>
              <a:buChar char="•"/>
            </a:pPr>
            <a:endParaRPr lang="en-NZ" sz="2400" dirty="0">
              <a:hlinkClick r:id="rId4" tooltip="Coloma, California"/>
            </a:endParaRPr>
          </a:p>
          <a:p>
            <a:pPr marL="342900" indent="-342900">
              <a:buFont typeface="Arial" pitchFamily="34" charset="0"/>
              <a:buChar char="•"/>
            </a:pPr>
            <a:endParaRPr lang="en-NZ" sz="2400" u="sng" dirty="0" smtClean="0">
              <a:hlinkClick r:id="rId4" tooltip="Coloma, California"/>
            </a:endParaRPr>
          </a:p>
        </p:txBody>
      </p:sp>
      <p:pic>
        <p:nvPicPr>
          <p:cNvPr id="7" name="Picture 2" descr="http://upload.wikimedia.org/wikipedia/commons/0/0d/California_Clipper_50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3469820"/>
            <a:ext cx="4762500" cy="29622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034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NZ" dirty="0" smtClean="0">
                <a:latin typeface="Clifford Eight WF" pitchFamily="2" charset="0"/>
              </a:rPr>
              <a:t>Maori miners</a:t>
            </a:r>
            <a:endParaRPr lang="en-NZ" dirty="0">
              <a:latin typeface="Clifford Eight WF" pitchFamily="2" charset="0"/>
            </a:endParaRPr>
          </a:p>
        </p:txBody>
      </p:sp>
      <p:sp>
        <p:nvSpPr>
          <p:cNvPr id="3" name="Content Placeholder 2"/>
          <p:cNvSpPr>
            <a:spLocks noGrp="1"/>
          </p:cNvSpPr>
          <p:nvPr>
            <p:ph idx="1"/>
          </p:nvPr>
        </p:nvSpPr>
        <p:spPr>
          <a:xfrm>
            <a:off x="457200" y="1556792"/>
            <a:ext cx="8229600" cy="4741987"/>
          </a:xfrm>
        </p:spPr>
        <p:txBody>
          <a:bodyPr>
            <a:normAutofit/>
          </a:bodyPr>
          <a:lstStyle/>
          <a:p>
            <a:r>
              <a:rPr lang="en-NZ" dirty="0" smtClean="0"/>
              <a:t>In </a:t>
            </a:r>
            <a:r>
              <a:rPr lang="en-NZ" dirty="0"/>
              <a:t>1935 </a:t>
            </a:r>
            <a:r>
              <a:rPr lang="en-NZ" dirty="0" err="1"/>
              <a:t>Hōri</a:t>
            </a:r>
            <a:r>
              <a:rPr lang="en-NZ" dirty="0"/>
              <a:t> </a:t>
            </a:r>
            <a:r>
              <a:rPr lang="en-NZ" dirty="0" err="1"/>
              <a:t>Wātene</a:t>
            </a:r>
            <a:r>
              <a:rPr lang="en-NZ" dirty="0"/>
              <a:t> of the </a:t>
            </a:r>
            <a:r>
              <a:rPr lang="en-NZ" dirty="0" err="1"/>
              <a:t>Ngāti</a:t>
            </a:r>
            <a:r>
              <a:rPr lang="en-NZ" dirty="0"/>
              <a:t> </a:t>
            </a:r>
            <a:r>
              <a:rPr lang="en-NZ" dirty="0" err="1"/>
              <a:t>Tamaterā</a:t>
            </a:r>
            <a:r>
              <a:rPr lang="en-NZ" dirty="0"/>
              <a:t> tribe, </a:t>
            </a:r>
            <a:r>
              <a:rPr lang="en-NZ" dirty="0" smtClean="0"/>
              <a:t>described </a:t>
            </a:r>
            <a:r>
              <a:rPr lang="en-NZ" dirty="0"/>
              <a:t>gold as a curse because it had heightened European interest in their lands</a:t>
            </a:r>
            <a:r>
              <a:rPr lang="en-NZ" dirty="0" smtClean="0"/>
              <a:t>.</a:t>
            </a:r>
          </a:p>
          <a:p>
            <a:r>
              <a:rPr lang="en-NZ" dirty="0" smtClean="0"/>
              <a:t>Pounamu (greenstone) was </a:t>
            </a:r>
            <a:r>
              <a:rPr lang="en-NZ" dirty="0"/>
              <a:t>their valuable mineral. </a:t>
            </a:r>
          </a:p>
          <a:p>
            <a:endParaRPr lang="en-NZ" dirty="0"/>
          </a:p>
        </p:txBody>
      </p:sp>
      <p:pic>
        <p:nvPicPr>
          <p:cNvPr id="1028" name="Picture 4" descr="http://collections.tepapa.govt.nz/db_images/Kohatu.pounamu.(nephrite.boulder).jpg?irn=151715&amp;width=250&amp;height=28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5816" y="4219947"/>
            <a:ext cx="3312368" cy="2437903"/>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3242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260648"/>
            <a:ext cx="7069536" cy="4770971"/>
          </a:xfrm>
          <a:prstGeom prst="rect">
            <a:avLst/>
          </a:prstGeom>
          <a:noFill/>
          <a:ln>
            <a:noFill/>
          </a:ln>
          <a:effectLst>
            <a:outerShdw dist="35921" dir="2700000" algn="ctr" rotWithShape="0">
              <a:schemeClr val="bg2"/>
            </a:outerShdw>
            <a:softEdge rad="254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Maori view on mining.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139952" y="5031619"/>
            <a:ext cx="609600" cy="609600"/>
          </a:xfrm>
          <a:prstGeom prst="rect">
            <a:avLst/>
          </a:prstGeom>
        </p:spPr>
      </p:pic>
    </p:spTree>
    <p:extLst>
      <p:ext uri="{BB962C8B-B14F-4D97-AF65-F5344CB8AC3E}">
        <p14:creationId xmlns:p14="http://schemas.microsoft.com/office/powerpoint/2010/main" val="29993923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6471" fill="hold"/>
                                        <p:tgtEl>
                                          <p:spTgt spid="4"/>
                                        </p:tgtEl>
                                      </p:cBhvr>
                                    </p:cmd>
                                  </p:childTnLst>
                                </p:cTn>
                              </p:par>
                            </p:childTnLst>
                          </p:cTn>
                        </p:par>
                      </p:childTnLst>
                    </p:cTn>
                  </p:par>
                </p:childTnLst>
              </p:cTn>
              <p:nextCondLst>
                <p:cond evt="onClick" delay="0">
                  <p:tgtEl>
                    <p:spTgt spid="4"/>
                  </p:tgtEl>
                </p:cond>
              </p:nextCondLst>
            </p:seq>
            <p:audio>
              <p:cMediaNode vol="10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grayscl/>
            <a:extLst>
              <a:ext uri="{BEBA8EAE-BF5A-486C-A8C5-ECC9F3942E4B}">
                <a14:imgProps xmlns:a14="http://schemas.microsoft.com/office/drawing/2010/main">
                  <a14:imgLayer r:embed="rId4">
                    <a14:imgEffect>
                      <a14:colorTemperature colorTemp="4700"/>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22304" y="0"/>
            <a:ext cx="916630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0" y="274638"/>
            <a:ext cx="9144000" cy="1143000"/>
          </a:xfrm>
        </p:spPr>
        <p:txBody>
          <a:bodyPr/>
          <a:lstStyle/>
          <a:p>
            <a:r>
              <a:rPr lang="en-NZ" dirty="0" smtClean="0">
                <a:latin typeface="Clifford Eight WF" pitchFamily="2" charset="0"/>
              </a:rPr>
              <a:t>Chinese miners</a:t>
            </a:r>
            <a:endParaRPr lang="en-NZ" dirty="0">
              <a:latin typeface="Clifford Eight WF" pitchFamily="2" charset="0"/>
            </a:endParaRPr>
          </a:p>
        </p:txBody>
      </p:sp>
      <p:sp>
        <p:nvSpPr>
          <p:cNvPr id="3" name="Content Placeholder 2"/>
          <p:cNvSpPr>
            <a:spLocks noGrp="1"/>
          </p:cNvSpPr>
          <p:nvPr>
            <p:ph idx="1"/>
          </p:nvPr>
        </p:nvSpPr>
        <p:spPr>
          <a:xfrm>
            <a:off x="457200" y="1600200"/>
            <a:ext cx="4330824" cy="4525963"/>
          </a:xfrm>
        </p:spPr>
        <p:txBody>
          <a:bodyPr>
            <a:noAutofit/>
          </a:bodyPr>
          <a:lstStyle/>
          <a:p>
            <a:r>
              <a:rPr lang="en-NZ" sz="2000" dirty="0" smtClean="0"/>
              <a:t>Chinese  Men came to New Zealand </a:t>
            </a:r>
            <a:r>
              <a:rPr lang="en-NZ" sz="2000" dirty="0"/>
              <a:t>to earn wealth for their </a:t>
            </a:r>
            <a:r>
              <a:rPr lang="en-NZ" sz="2000" dirty="0" smtClean="0"/>
              <a:t>families</a:t>
            </a:r>
          </a:p>
          <a:p>
            <a:endParaRPr lang="en-NZ" sz="2000" dirty="0" smtClean="0"/>
          </a:p>
          <a:p>
            <a:r>
              <a:rPr lang="en-NZ" sz="2000" dirty="0" smtClean="0"/>
              <a:t>After </a:t>
            </a:r>
            <a:r>
              <a:rPr lang="en-NZ" sz="2000" dirty="0"/>
              <a:t>finding gold in </a:t>
            </a:r>
            <a:r>
              <a:rPr lang="en-NZ" sz="2000" dirty="0" err="1"/>
              <a:t>Otago</a:t>
            </a:r>
            <a:r>
              <a:rPr lang="en-NZ" sz="2000" dirty="0"/>
              <a:t> and Southland, many Chinese miners were attracted to the West Coast. </a:t>
            </a:r>
            <a:endParaRPr lang="en-NZ" sz="2000" dirty="0" smtClean="0"/>
          </a:p>
          <a:p>
            <a:endParaRPr lang="en-NZ" sz="2000" dirty="0" smtClean="0"/>
          </a:p>
          <a:p>
            <a:r>
              <a:rPr lang="en-NZ" sz="2000" dirty="0" smtClean="0"/>
              <a:t>Most </a:t>
            </a:r>
            <a:r>
              <a:rPr lang="en-NZ" sz="2000" dirty="0"/>
              <a:t>hoped to earn enough gold to return home, but many died in New Zealand. </a:t>
            </a:r>
          </a:p>
          <a:p>
            <a:endParaRPr lang="en-NZ" sz="2000" dirty="0" smtClean="0"/>
          </a:p>
          <a:p>
            <a:r>
              <a:rPr lang="en-NZ" sz="2000" dirty="0" smtClean="0"/>
              <a:t>By </a:t>
            </a:r>
            <a:r>
              <a:rPr lang="en-NZ" sz="2000" dirty="0"/>
              <a:t>1869 there were about 2,000 Chinese people in New Zealand. </a:t>
            </a:r>
          </a:p>
        </p:txBody>
      </p:sp>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8386" y="1484784"/>
            <a:ext cx="3333750" cy="4953000"/>
          </a:xfrm>
          <a:prstGeom prst="rect">
            <a:avLst/>
          </a:prstGeom>
          <a:noFill/>
          <a:ln>
            <a:noFill/>
          </a:ln>
          <a:effectLst>
            <a:outerShdw dist="35921" dir="2700000" algn="ctr" rotWithShape="0">
              <a:schemeClr val="bg2"/>
            </a:outerShdw>
            <a:softEdge rad="63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2104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0" y="274638"/>
            <a:ext cx="91440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dirty="0" smtClean="0">
                <a:latin typeface="Clifford Eight WF" pitchFamily="2" charset="0"/>
              </a:rPr>
              <a:t>Upstream effects</a:t>
            </a:r>
            <a:endParaRPr lang="en-NZ" dirty="0">
              <a:latin typeface="Clifford Eight WF" pitchFamily="2" charset="0"/>
            </a:endParaRPr>
          </a:p>
        </p:txBody>
      </p:sp>
      <p:sp>
        <p:nvSpPr>
          <p:cNvPr id="6" name="TextBox 5"/>
          <p:cNvSpPr txBox="1"/>
          <p:nvPr/>
        </p:nvSpPr>
        <p:spPr>
          <a:xfrm>
            <a:off x="971600" y="1401693"/>
            <a:ext cx="7200800" cy="1477328"/>
          </a:xfrm>
          <a:prstGeom prst="rect">
            <a:avLst/>
          </a:prstGeom>
          <a:noFill/>
        </p:spPr>
        <p:txBody>
          <a:bodyPr wrap="square" rtlCol="0">
            <a:spAutoFit/>
          </a:bodyPr>
          <a:lstStyle/>
          <a:p>
            <a:pPr algn="ctr"/>
            <a:r>
              <a:rPr lang="en-US" sz="2400" dirty="0" smtClean="0">
                <a:cs typeface="Palatino"/>
              </a:rPr>
              <a:t>Most </a:t>
            </a:r>
            <a:r>
              <a:rPr lang="en-US" sz="2400" dirty="0">
                <a:cs typeface="Palatino"/>
              </a:rPr>
              <a:t>gold </a:t>
            </a:r>
            <a:r>
              <a:rPr lang="en-US" sz="2400" dirty="0" smtClean="0">
                <a:cs typeface="Palatino"/>
              </a:rPr>
              <a:t>prospectors came </a:t>
            </a:r>
            <a:r>
              <a:rPr lang="en-US" sz="2400" dirty="0">
                <a:cs typeface="Palatino"/>
              </a:rPr>
              <a:t>to </a:t>
            </a:r>
            <a:r>
              <a:rPr lang="en-US" sz="2400" dirty="0" smtClean="0">
                <a:cs typeface="Palatino"/>
              </a:rPr>
              <a:t>an </a:t>
            </a:r>
            <a:r>
              <a:rPr lang="en-US" sz="2400" dirty="0">
                <a:cs typeface="Palatino"/>
              </a:rPr>
              <a:t>area with hope of instant fortune, many settlers saw this as an opportunity to make money of the prospectors’ needs.</a:t>
            </a:r>
          </a:p>
          <a:p>
            <a:endParaRPr lang="en-NZ" dirty="0"/>
          </a:p>
        </p:txBody>
      </p:sp>
      <p:pic>
        <p:nvPicPr>
          <p:cNvPr id="8" name="Picture 2" descr="Simpson and Hart’s brewery, 1904"/>
          <p:cNvPicPr>
            <a:picLocks noChangeAspect="1" noChangeArrowheads="1"/>
          </p:cNvPicPr>
          <p:nvPr/>
        </p:nvPicPr>
        <p:blipFill rotWithShape="1">
          <a:blip r:embed="rId4">
            <a:extLst>
              <a:ext uri="{28A0092B-C50C-407E-A947-70E740481C1C}">
                <a14:useLocalDpi xmlns:a14="http://schemas.microsoft.com/office/drawing/2010/main" val="0"/>
              </a:ext>
            </a:extLst>
          </a:blip>
          <a:srcRect b="14788"/>
          <a:stretch/>
        </p:blipFill>
        <p:spPr bwMode="auto">
          <a:xfrm>
            <a:off x="1537913" y="2621158"/>
            <a:ext cx="6157682" cy="3474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403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5"/>
                                        </p:tgtEl>
                                      </p:cBhvr>
                                    </p:animEffect>
                                    <p:animScale>
                                      <p:cBhvr>
                                        <p:cTn id="7"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08602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0" y="274638"/>
            <a:ext cx="91440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dirty="0" smtClean="0">
                <a:latin typeface="Clifford Eight WF" pitchFamily="2" charset="0"/>
              </a:rPr>
              <a:t>downstream effects</a:t>
            </a:r>
            <a:endParaRPr lang="en-NZ" dirty="0">
              <a:latin typeface="Clifford Eight WF" pitchFamily="2" charset="0"/>
            </a:endParaRPr>
          </a:p>
        </p:txBody>
      </p:sp>
      <p:sp>
        <p:nvSpPr>
          <p:cNvPr id="6" name="TextBox 5"/>
          <p:cNvSpPr txBox="1"/>
          <p:nvPr/>
        </p:nvSpPr>
        <p:spPr>
          <a:xfrm>
            <a:off x="755576" y="1417638"/>
            <a:ext cx="7560840" cy="2308324"/>
          </a:xfrm>
          <a:prstGeom prst="rect">
            <a:avLst/>
          </a:prstGeom>
          <a:noFill/>
        </p:spPr>
        <p:txBody>
          <a:bodyPr wrap="square" rtlCol="0">
            <a:spAutoFit/>
          </a:bodyPr>
          <a:lstStyle/>
          <a:p>
            <a:pPr algn="ctr"/>
            <a:r>
              <a:rPr lang="en-US" sz="2400" dirty="0">
                <a:cs typeface="Palatino"/>
              </a:rPr>
              <a:t>Dunedin benefitted greatly from the gold rushes, both socially and economically. The city’s number of migrants increased hugely and the economically the benefits were obvious, with the wooden buildings of the 1860s being replaced by ‘ornate stone buildings’.</a:t>
            </a:r>
          </a:p>
          <a:p>
            <a:pPr algn="ctr"/>
            <a:endParaRPr lang="en-NZ" sz="2400" dirty="0"/>
          </a:p>
        </p:txBody>
      </p:sp>
      <p:pic>
        <p:nvPicPr>
          <p:cNvPr id="3074" name="Picture 2" descr="http://adeinnelson.homestead.com/Dunedin1860.jpg"/>
          <p:cNvPicPr>
            <a:picLocks noChangeAspect="1" noChangeArrowheads="1"/>
          </p:cNvPicPr>
          <p:nvPr/>
        </p:nvPicPr>
        <p:blipFill rotWithShape="1">
          <a:blip r:embed="rId4">
            <a:extLst>
              <a:ext uri="{28A0092B-C50C-407E-A947-70E740481C1C}">
                <a14:useLocalDpi xmlns:a14="http://schemas.microsoft.com/office/drawing/2010/main" val="0"/>
              </a:ext>
            </a:extLst>
          </a:blip>
          <a:srcRect b="21110"/>
          <a:stretch/>
        </p:blipFill>
        <p:spPr bwMode="auto">
          <a:xfrm>
            <a:off x="1151620" y="3370941"/>
            <a:ext cx="6840760" cy="3092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0109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5"/>
                                        </p:tgtEl>
                                      </p:cBhvr>
                                    </p:animEffect>
                                    <p:animScale>
                                      <p:cBhvr>
                                        <p:cTn id="7"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NZ" sz="4000" dirty="0" smtClean="0">
                <a:latin typeface="Clifford Eight WF" pitchFamily="2" charset="0"/>
              </a:rPr>
              <a:t>Impact of the gold rushes</a:t>
            </a:r>
            <a:endParaRPr lang="en-NZ" sz="4000" dirty="0">
              <a:latin typeface="Clifford Eight WF" pitchFamily="2" charset="0"/>
            </a:endParaRPr>
          </a:p>
        </p:txBody>
      </p:sp>
      <p:sp>
        <p:nvSpPr>
          <p:cNvPr id="3" name="Content Placeholder 2"/>
          <p:cNvSpPr>
            <a:spLocks noGrp="1"/>
          </p:cNvSpPr>
          <p:nvPr>
            <p:ph idx="1"/>
          </p:nvPr>
        </p:nvSpPr>
        <p:spPr/>
        <p:txBody>
          <a:bodyPr>
            <a:normAutofit/>
          </a:bodyPr>
          <a:lstStyle/>
          <a:p>
            <a:pPr fontAlgn="base"/>
            <a:r>
              <a:rPr lang="en-NZ" sz="2400" dirty="0" smtClean="0"/>
              <a:t>The Gold rush of the 1860s had </a:t>
            </a:r>
            <a:r>
              <a:rPr lang="en-NZ" sz="2400" dirty="0" smtClean="0"/>
              <a:t>huge social, </a:t>
            </a:r>
            <a:r>
              <a:rPr lang="en-NZ" sz="2400" dirty="0" smtClean="0"/>
              <a:t>political and economic impact on New Zealand.</a:t>
            </a:r>
          </a:p>
          <a:p>
            <a:pPr fontAlgn="base"/>
            <a:r>
              <a:rPr lang="en-NZ" sz="2400" dirty="0" smtClean="0"/>
              <a:t>The Gold Rush gave many business opportunities, miners had to be fed, clothed and their thirsted quenched.</a:t>
            </a:r>
          </a:p>
          <a:p>
            <a:pPr fontAlgn="base"/>
            <a:r>
              <a:rPr lang="en-NZ" sz="2400" dirty="0"/>
              <a:t>The Miners did not revolutionise New Zealand’s </a:t>
            </a:r>
            <a:r>
              <a:rPr lang="en-NZ" sz="2400" dirty="0" smtClean="0"/>
              <a:t>population</a:t>
            </a:r>
          </a:p>
          <a:p>
            <a:pPr fontAlgn="base"/>
            <a:r>
              <a:rPr lang="en-NZ" sz="2400" dirty="0" smtClean="0"/>
              <a:t>They brought the Shetlanders, the Cornish, the Munster Irish and the Chinese.</a:t>
            </a:r>
          </a:p>
          <a:p>
            <a:pPr fontAlgn="base"/>
            <a:r>
              <a:rPr lang="en-US" sz="2400" dirty="0">
                <a:cs typeface="Palatino"/>
              </a:rPr>
              <a:t>The gold rushes also </a:t>
            </a:r>
            <a:r>
              <a:rPr lang="en-US" sz="2400" dirty="0" smtClean="0">
                <a:cs typeface="Palatino"/>
              </a:rPr>
              <a:t>encouraged internal migration</a:t>
            </a:r>
            <a:endParaRPr lang="en-NZ" sz="2400" dirty="0"/>
          </a:p>
        </p:txBody>
      </p:sp>
    </p:spTree>
    <p:extLst>
      <p:ext uri="{BB962C8B-B14F-4D97-AF65-F5344CB8AC3E}">
        <p14:creationId xmlns:p14="http://schemas.microsoft.com/office/powerpoint/2010/main" val="3826191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dirty="0" smtClean="0">
                <a:latin typeface="Clifford Eight WF" pitchFamily="2" charset="0"/>
              </a:rPr>
              <a:t>infrastructure</a:t>
            </a:r>
            <a:endParaRPr lang="en-NZ" dirty="0">
              <a:latin typeface="Clifford Eight WF" pitchFamily="2" charset="0"/>
            </a:endParaRPr>
          </a:p>
        </p:txBody>
      </p:sp>
      <p:sp>
        <p:nvSpPr>
          <p:cNvPr id="8" name="TextBox 7"/>
          <p:cNvSpPr txBox="1"/>
          <p:nvPr/>
        </p:nvSpPr>
        <p:spPr>
          <a:xfrm>
            <a:off x="609600" y="1570038"/>
            <a:ext cx="7850832" cy="4524315"/>
          </a:xfrm>
          <a:prstGeom prst="rect">
            <a:avLst/>
          </a:prstGeom>
          <a:noFill/>
        </p:spPr>
        <p:txBody>
          <a:bodyPr wrap="square" rtlCol="0">
            <a:spAutoFit/>
          </a:bodyPr>
          <a:lstStyle/>
          <a:p>
            <a:pPr marL="285750" indent="-285750">
              <a:buFont typeface="Arial" pitchFamily="34" charset="0"/>
              <a:buChar char="•"/>
            </a:pPr>
            <a:r>
              <a:rPr lang="en-NZ" dirty="0" smtClean="0"/>
              <a:t>The Gold Rush of the 1860s was influential in building New Zealand's economy and developing the infrastructure.</a:t>
            </a:r>
          </a:p>
          <a:p>
            <a:pPr marL="285750" indent="-285750">
              <a:buFont typeface="Arial" pitchFamily="34" charset="0"/>
              <a:buChar char="•"/>
            </a:pPr>
            <a:endParaRPr lang="en-NZ" dirty="0" smtClean="0"/>
          </a:p>
          <a:p>
            <a:pPr marL="285750" indent="-285750">
              <a:buFont typeface="Arial" pitchFamily="34" charset="0"/>
              <a:buChar char="•"/>
            </a:pPr>
            <a:r>
              <a:rPr lang="en-NZ" dirty="0" smtClean="0"/>
              <a:t>Many </a:t>
            </a:r>
            <a:r>
              <a:rPr lang="en-NZ" dirty="0"/>
              <a:t>engineering </a:t>
            </a:r>
            <a:r>
              <a:rPr lang="en-NZ" dirty="0" smtClean="0"/>
              <a:t>firms became  able to begin </a:t>
            </a:r>
            <a:r>
              <a:rPr lang="en-NZ" dirty="0"/>
              <a:t>manufacturing mining equipment</a:t>
            </a:r>
            <a:r>
              <a:rPr lang="en-NZ" dirty="0" smtClean="0"/>
              <a:t>.</a:t>
            </a:r>
          </a:p>
          <a:p>
            <a:pPr marL="285750" indent="-285750">
              <a:buFont typeface="Arial" pitchFamily="34" charset="0"/>
              <a:buChar char="•"/>
            </a:pPr>
            <a:endParaRPr lang="en-NZ" dirty="0"/>
          </a:p>
          <a:p>
            <a:pPr marL="285750" indent="-285750">
              <a:buFont typeface="Arial" pitchFamily="34" charset="0"/>
              <a:buChar char="•"/>
            </a:pPr>
            <a:r>
              <a:rPr lang="en-NZ" dirty="0" smtClean="0"/>
              <a:t>Railways were set up to get the gold all around the country easily</a:t>
            </a:r>
          </a:p>
          <a:p>
            <a:pPr marL="285750" indent="-285750">
              <a:buFont typeface="Arial" pitchFamily="34" charset="0"/>
              <a:buChar char="•"/>
            </a:pPr>
            <a:endParaRPr lang="en-NZ" dirty="0"/>
          </a:p>
          <a:p>
            <a:pPr marL="285750" indent="-285750">
              <a:buFont typeface="Arial" pitchFamily="34" charset="0"/>
              <a:buChar char="•"/>
            </a:pPr>
            <a:r>
              <a:rPr lang="en-NZ" dirty="0"/>
              <a:t>The first supply of commercial power and electric light in the southern hemisphere occurred in 1888 at </a:t>
            </a:r>
            <a:r>
              <a:rPr lang="en-NZ" dirty="0" err="1"/>
              <a:t>Reefton</a:t>
            </a:r>
            <a:r>
              <a:rPr lang="en-NZ" dirty="0"/>
              <a:t>, a mining town</a:t>
            </a:r>
            <a:r>
              <a:rPr lang="en-NZ" dirty="0" smtClean="0"/>
              <a:t>.</a:t>
            </a:r>
          </a:p>
          <a:p>
            <a:pPr marL="285750" indent="-285750">
              <a:buFont typeface="Arial" pitchFamily="34" charset="0"/>
              <a:buChar char="•"/>
            </a:pPr>
            <a:endParaRPr lang="en-NZ" dirty="0"/>
          </a:p>
          <a:p>
            <a:pPr marL="285750" indent="-285750">
              <a:buFont typeface="Arial" pitchFamily="34" charset="0"/>
              <a:buChar char="•"/>
            </a:pPr>
            <a:r>
              <a:rPr lang="en-NZ" dirty="0" smtClean="0"/>
              <a:t>Factories were set up to aid in collecting gold and speed up the process.</a:t>
            </a:r>
          </a:p>
          <a:p>
            <a:pPr marL="285750" indent="-285750">
              <a:buFont typeface="Arial" pitchFamily="34" charset="0"/>
              <a:buChar char="•"/>
            </a:pPr>
            <a:endParaRPr lang="en-NZ" dirty="0"/>
          </a:p>
          <a:p>
            <a:pPr marL="285750" indent="-285750">
              <a:buFont typeface="Arial" pitchFamily="34" charset="0"/>
              <a:buChar char="•"/>
            </a:pPr>
            <a:r>
              <a:rPr lang="en-NZ" dirty="0" smtClean="0"/>
              <a:t>Buildings such as breweries and hotels were set up for the floods of incoming miners</a:t>
            </a:r>
            <a:endParaRPr lang="en-NZ" dirty="0"/>
          </a:p>
          <a:p>
            <a:pPr marL="285750" indent="-285750">
              <a:buFont typeface="Arial" pitchFamily="34" charset="0"/>
              <a:buChar char="•"/>
            </a:pPr>
            <a:endParaRPr lang="en-NZ" dirty="0"/>
          </a:p>
        </p:txBody>
      </p:sp>
    </p:spTree>
    <p:extLst>
      <p:ext uri="{BB962C8B-B14F-4D97-AF65-F5344CB8AC3E}">
        <p14:creationId xmlns:p14="http://schemas.microsoft.com/office/powerpoint/2010/main" val="3120879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5"/>
                                        </p:tgtEl>
                                      </p:cBhvr>
                                    </p:animEffect>
                                    <p:animScale>
                                      <p:cBhvr>
                                        <p:cTn id="7"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 </a:t>
            </a:r>
            <a:endParaRPr lang="en-NZ" dirty="0"/>
          </a:p>
        </p:txBody>
      </p:sp>
      <p:sp>
        <p:nvSpPr>
          <p:cNvPr id="3" name="Content Placeholder 2"/>
          <p:cNvSpPr>
            <a:spLocks noGrp="1"/>
          </p:cNvSpPr>
          <p:nvPr>
            <p:ph idx="1"/>
          </p:nvPr>
        </p:nvSpPr>
        <p:spPr/>
        <p:txBody>
          <a:bodyPr/>
          <a:lstStyle/>
          <a:p>
            <a:endParaRPr lang="en-NZ"/>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609600" y="427038"/>
            <a:ext cx="8229600" cy="1143000"/>
          </a:xfrm>
          <a:prstGeom prst="rect">
            <a:avLst/>
          </a:prstGeom>
        </p:spPr>
        <p:txBody>
          <a:bodyPr vert="horz" lIns="91440" tIns="45720" rIns="91440" bIns="45720"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dirty="0" smtClean="0">
                <a:latin typeface="Clifford Eight WF" pitchFamily="2" charset="0"/>
              </a:rPr>
              <a:t>Discuss with a partner</a:t>
            </a:r>
            <a:endParaRPr lang="en-NZ" dirty="0">
              <a:latin typeface="Clifford Eight WF" pitchFamily="2" charset="0"/>
            </a:endParaRPr>
          </a:p>
        </p:txBody>
      </p:sp>
      <p:sp>
        <p:nvSpPr>
          <p:cNvPr id="6" name="TextBox 5"/>
          <p:cNvSpPr txBox="1"/>
          <p:nvPr/>
        </p:nvSpPr>
        <p:spPr>
          <a:xfrm>
            <a:off x="899592" y="2132856"/>
            <a:ext cx="7560840" cy="1569660"/>
          </a:xfrm>
          <a:prstGeom prst="rect">
            <a:avLst/>
          </a:prstGeom>
          <a:noFill/>
        </p:spPr>
        <p:txBody>
          <a:bodyPr wrap="square" rtlCol="0">
            <a:spAutoFit/>
          </a:bodyPr>
          <a:lstStyle/>
          <a:p>
            <a:pPr algn="ctr"/>
            <a:r>
              <a:rPr lang="en-NZ" sz="3200" dirty="0" smtClean="0"/>
              <a:t>The Gold rush of the 1860s were extremely influential in shaping New Zealand’s economy </a:t>
            </a:r>
            <a:endParaRPr lang="en-NZ" sz="3200" dirty="0"/>
          </a:p>
        </p:txBody>
      </p:sp>
    </p:spTree>
    <p:extLst>
      <p:ext uri="{BB962C8B-B14F-4D97-AF65-F5344CB8AC3E}">
        <p14:creationId xmlns:p14="http://schemas.microsoft.com/office/powerpoint/2010/main" val="2412058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5"/>
                                        </p:tgtEl>
                                      </p:cBhvr>
                                    </p:animEffect>
                                    <p:animScale>
                                      <p:cBhvr>
                                        <p:cTn id="7"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NZ" dirty="0" smtClean="0">
                <a:latin typeface="Clifford Eight WF" pitchFamily="2" charset="0"/>
              </a:rPr>
              <a:t>historiography</a:t>
            </a:r>
            <a:endParaRPr lang="en-NZ" dirty="0">
              <a:latin typeface="Clifford Eight WF" pitchFamily="2" charset="0"/>
            </a:endParaRPr>
          </a:p>
        </p:txBody>
      </p:sp>
      <p:sp>
        <p:nvSpPr>
          <p:cNvPr id="3" name="Content Placeholder 2"/>
          <p:cNvSpPr>
            <a:spLocks noGrp="1"/>
          </p:cNvSpPr>
          <p:nvPr>
            <p:ph idx="1"/>
          </p:nvPr>
        </p:nvSpPr>
        <p:spPr>
          <a:xfrm>
            <a:off x="446855" y="1166017"/>
            <a:ext cx="8229600" cy="4525963"/>
          </a:xfrm>
        </p:spPr>
        <p:txBody>
          <a:bodyPr>
            <a:normAutofit fontScale="55000" lnSpcReduction="20000"/>
          </a:bodyPr>
          <a:lstStyle/>
          <a:p>
            <a:pPr marL="0" indent="0">
              <a:buNone/>
            </a:pPr>
            <a:endParaRPr lang="en-NZ" dirty="0"/>
          </a:p>
          <a:p>
            <a:r>
              <a:rPr lang="en-NZ" dirty="0"/>
              <a:t>Daniel Davy, BA (Ave Maria), MSC (Edinburgh</a:t>
            </a:r>
            <a:r>
              <a:rPr lang="en-NZ" dirty="0" smtClean="0"/>
              <a:t>) says that </a:t>
            </a:r>
            <a:endParaRPr lang="en-NZ" dirty="0"/>
          </a:p>
          <a:p>
            <a:pPr lvl="1"/>
            <a:r>
              <a:rPr lang="en-NZ" dirty="0"/>
              <a:t>The nineteenth-century Pacific Rim gold rushes have long been assimilated into national history. </a:t>
            </a:r>
            <a:r>
              <a:rPr lang="en-NZ" dirty="0" smtClean="0"/>
              <a:t>The </a:t>
            </a:r>
            <a:r>
              <a:rPr lang="en-NZ" dirty="0"/>
              <a:t>New Zealand rushes, and the </a:t>
            </a:r>
            <a:r>
              <a:rPr lang="en-NZ" dirty="0" err="1"/>
              <a:t>Otago</a:t>
            </a:r>
            <a:r>
              <a:rPr lang="en-NZ" dirty="0"/>
              <a:t> rushes in particular, never really found a home in a national historiography centred on Maori-</a:t>
            </a:r>
            <a:r>
              <a:rPr lang="en-NZ" dirty="0" err="1"/>
              <a:t>Pakeha</a:t>
            </a:r>
            <a:r>
              <a:rPr lang="en-NZ" dirty="0"/>
              <a:t> relations in the North Island. Rather than argue for the importance of the </a:t>
            </a:r>
            <a:r>
              <a:rPr lang="en-NZ" dirty="0" err="1"/>
              <a:t>Otago</a:t>
            </a:r>
            <a:r>
              <a:rPr lang="en-NZ" dirty="0"/>
              <a:t> rushes to national formation, my research stresses the need to locate them within wider Tasman, British, Chinese and Pacific worlds</a:t>
            </a:r>
            <a:r>
              <a:rPr lang="en-NZ" dirty="0" smtClean="0"/>
              <a:t>. </a:t>
            </a:r>
          </a:p>
          <a:p>
            <a:pPr lvl="1"/>
            <a:r>
              <a:rPr lang="en-NZ" dirty="0" smtClean="0"/>
              <a:t>Through </a:t>
            </a:r>
            <a:r>
              <a:rPr lang="en-NZ" dirty="0"/>
              <a:t>material culture, ritual, migration and remittances, Chinese gold seekers likewise remained firmly connected to family and village networks in China. </a:t>
            </a:r>
            <a:endParaRPr lang="en-NZ" dirty="0" smtClean="0"/>
          </a:p>
          <a:p>
            <a:pPr lvl="1"/>
            <a:r>
              <a:rPr lang="en-NZ" dirty="0" smtClean="0"/>
              <a:t>Rather </a:t>
            </a:r>
            <a:r>
              <a:rPr lang="en-NZ" dirty="0"/>
              <a:t>than simply replace a New Zealand context with an Australian, British or Pacific one, my thesis highlights the importance of shifting our historiographical lens beneath the nation to ‘dig up’ the local and </a:t>
            </a:r>
            <a:r>
              <a:rPr lang="en-NZ" dirty="0" err="1"/>
              <a:t>translocal</a:t>
            </a:r>
            <a:r>
              <a:rPr lang="en-NZ" dirty="0"/>
              <a:t> social, economic and cultural constellations that characterised the </a:t>
            </a:r>
            <a:r>
              <a:rPr lang="en-NZ" dirty="0" err="1"/>
              <a:t>Otago</a:t>
            </a:r>
            <a:r>
              <a:rPr lang="en-NZ" dirty="0"/>
              <a:t> gold rushes</a:t>
            </a:r>
            <a:r>
              <a:rPr lang="en-NZ" dirty="0" smtClean="0"/>
              <a:t>.</a:t>
            </a:r>
          </a:p>
          <a:p>
            <a:endParaRPr lang="en-NZ" dirty="0"/>
          </a:p>
          <a:p>
            <a:r>
              <a:rPr lang="en-NZ" dirty="0" smtClean="0"/>
              <a:t>Historians </a:t>
            </a:r>
            <a:r>
              <a:rPr lang="en-NZ" dirty="0"/>
              <a:t>debate the importance of the gold rush to New Zealand’s history. Some argue that the impact of the gold rushes was relatively limited </a:t>
            </a:r>
            <a:endParaRPr lang="en-NZ" dirty="0" smtClean="0"/>
          </a:p>
          <a:p>
            <a:r>
              <a:rPr lang="en-NZ" dirty="0" smtClean="0"/>
              <a:t>Others</a:t>
            </a:r>
            <a:r>
              <a:rPr lang="en-NZ" dirty="0"/>
              <a:t>, like </a:t>
            </a:r>
            <a:r>
              <a:rPr lang="en-NZ" dirty="0" err="1"/>
              <a:t>Belich</a:t>
            </a:r>
            <a:r>
              <a:rPr lang="en-NZ" dirty="0"/>
              <a:t>, disagree. They point out </a:t>
            </a:r>
            <a:r>
              <a:rPr lang="en-NZ" dirty="0" smtClean="0"/>
              <a:t>that a </a:t>
            </a:r>
            <a:r>
              <a:rPr lang="en-NZ" dirty="0"/>
              <a:t>large group of gold miners and members of the support industry stayed in New Zealand. Their values and aspirations were very important in the shaping of New Zealand society.</a:t>
            </a:r>
          </a:p>
        </p:txBody>
      </p:sp>
    </p:spTree>
    <p:extLst>
      <p:ext uri="{BB962C8B-B14F-4D97-AF65-F5344CB8AC3E}">
        <p14:creationId xmlns:p14="http://schemas.microsoft.com/office/powerpoint/2010/main" val="428563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4763"/>
            <a:ext cx="91535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0" y="274638"/>
            <a:ext cx="9144000" cy="1143000"/>
          </a:xfrm>
        </p:spPr>
        <p:txBody>
          <a:bodyPr/>
          <a:lstStyle/>
          <a:p>
            <a:r>
              <a:rPr lang="en-NZ" dirty="0" smtClean="0">
                <a:latin typeface="Clifford Eight WF" pitchFamily="2" charset="0"/>
              </a:rPr>
              <a:t>Beginnings in </a:t>
            </a:r>
            <a:r>
              <a:rPr lang="en-NZ" dirty="0" err="1" smtClean="0">
                <a:latin typeface="Clifford Eight WF" pitchFamily="2" charset="0"/>
              </a:rPr>
              <a:t>nz</a:t>
            </a:r>
            <a:endParaRPr lang="en-NZ" dirty="0">
              <a:latin typeface="Clifford Eight WF" pitchFamily="2" charset="0"/>
            </a:endParaRPr>
          </a:p>
        </p:txBody>
      </p:sp>
      <p:sp>
        <p:nvSpPr>
          <p:cNvPr id="3" name="Content Placeholder 2"/>
          <p:cNvSpPr>
            <a:spLocks noGrp="1"/>
          </p:cNvSpPr>
          <p:nvPr>
            <p:ph idx="1"/>
          </p:nvPr>
        </p:nvSpPr>
        <p:spPr>
          <a:xfrm>
            <a:off x="457200" y="1520190"/>
            <a:ext cx="5266928" cy="4752528"/>
          </a:xfrm>
        </p:spPr>
        <p:txBody>
          <a:bodyPr>
            <a:noAutofit/>
          </a:bodyPr>
          <a:lstStyle/>
          <a:p>
            <a:r>
              <a:rPr lang="en-NZ" sz="2400" dirty="0" smtClean="0"/>
              <a:t>The first known European discovery of gold  was at Driving Creek in 1852</a:t>
            </a:r>
          </a:p>
          <a:p>
            <a:endParaRPr lang="en-NZ" sz="2400" dirty="0"/>
          </a:p>
          <a:p>
            <a:r>
              <a:rPr lang="en-NZ" sz="2400" dirty="0" smtClean="0"/>
              <a:t>Further discoveries around the </a:t>
            </a:r>
            <a:r>
              <a:rPr lang="en-NZ" sz="2400" dirty="0" err="1" smtClean="0"/>
              <a:t>Matarua</a:t>
            </a:r>
            <a:r>
              <a:rPr lang="en-NZ" sz="2400" dirty="0" smtClean="0"/>
              <a:t> in 1856 stirred some interest</a:t>
            </a:r>
          </a:p>
          <a:p>
            <a:endParaRPr lang="en-NZ" sz="2400" dirty="0"/>
          </a:p>
          <a:p>
            <a:r>
              <a:rPr lang="en-NZ" sz="2400" dirty="0" smtClean="0"/>
              <a:t>It wasn’t until two months later, however, that the discovery which was to cause the major influx of prospectors occurred.</a:t>
            </a:r>
          </a:p>
          <a:p>
            <a:pPr marL="0" lvl="0" indent="0">
              <a:buNone/>
            </a:pPr>
            <a:endParaRPr lang="en-US" sz="1800" dirty="0" smtClean="0"/>
          </a:p>
          <a:p>
            <a:pPr marL="0" lvl="0" indent="0">
              <a:buNone/>
            </a:pPr>
            <a:endParaRPr lang="en-US" sz="1800" dirty="0"/>
          </a:p>
        </p:txBody>
      </p:sp>
      <p:grpSp>
        <p:nvGrpSpPr>
          <p:cNvPr id="7" name="Group 6"/>
          <p:cNvGrpSpPr/>
          <p:nvPr/>
        </p:nvGrpSpPr>
        <p:grpSpPr>
          <a:xfrm>
            <a:off x="5724128" y="1385250"/>
            <a:ext cx="2661340" cy="5109284"/>
            <a:chOff x="5724128" y="1405962"/>
            <a:chExt cx="2661340" cy="5109284"/>
          </a:xfrm>
        </p:grpSpPr>
        <p:pic>
          <p:nvPicPr>
            <p:cNvPr id="205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4108" t="2133" r="4169" b="13102"/>
            <a:stretch/>
          </p:blipFill>
          <p:spPr bwMode="auto">
            <a:xfrm>
              <a:off x="5724128" y="1405962"/>
              <a:ext cx="2661340" cy="4752528"/>
            </a:xfrm>
            <a:prstGeom prst="rect">
              <a:avLst/>
            </a:prstGeom>
            <a:noFill/>
            <a:ln>
              <a:noFill/>
            </a:ln>
            <a:effectLst>
              <a:outerShdw dist="35921" dir="2700000" algn="ctr" rotWithShape="0">
                <a:schemeClr val="bg2"/>
              </a:outerShdw>
              <a:softEdge rad="1143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724128" y="6145914"/>
              <a:ext cx="2661340" cy="369332"/>
            </a:xfrm>
            <a:prstGeom prst="rect">
              <a:avLst/>
            </a:prstGeom>
            <a:noFill/>
          </p:spPr>
          <p:txBody>
            <a:bodyPr wrap="square" rtlCol="0">
              <a:spAutoFit/>
            </a:bodyPr>
            <a:lstStyle/>
            <a:p>
              <a:pPr algn="ctr"/>
              <a:r>
                <a:rPr lang="en-NZ" spc="300" dirty="0" smtClean="0">
                  <a:solidFill>
                    <a:schemeClr val="tx1">
                      <a:lumMod val="65000"/>
                      <a:lumOff val="35000"/>
                    </a:schemeClr>
                  </a:solidFill>
                </a:rPr>
                <a:t>Edward Peters</a:t>
              </a:r>
              <a:endParaRPr lang="en-NZ" spc="300" dirty="0">
                <a:solidFill>
                  <a:schemeClr val="tx1">
                    <a:lumMod val="65000"/>
                    <a:lumOff val="35000"/>
                  </a:schemeClr>
                </a:solidFill>
              </a:endParaRPr>
            </a:p>
          </p:txBody>
        </p:sp>
      </p:grpSp>
    </p:spTree>
    <p:extLst>
      <p:ext uri="{BB962C8B-B14F-4D97-AF65-F5344CB8AC3E}">
        <p14:creationId xmlns:p14="http://schemas.microsoft.com/office/powerpoint/2010/main" val="322814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525" y="260648"/>
            <a:ext cx="8685981" cy="769441"/>
          </a:xfrm>
          <a:prstGeom prst="rect">
            <a:avLst/>
          </a:prstGeom>
          <a:noFill/>
        </p:spPr>
        <p:txBody>
          <a:bodyPr wrap="square" rtlCol="0">
            <a:spAutoFit/>
          </a:bodyPr>
          <a:lstStyle/>
          <a:p>
            <a:pPr algn="ctr"/>
            <a:r>
              <a:rPr lang="en-NZ" sz="4400" dirty="0" smtClean="0">
                <a:latin typeface="Clifford Eight WF" pitchFamily="2" charset="0"/>
              </a:rPr>
              <a:t>Bibliography</a:t>
            </a:r>
            <a:endParaRPr lang="en-NZ" sz="4400" dirty="0">
              <a:latin typeface="Clifford Eight WF" pitchFamily="2" charset="0"/>
            </a:endParaRPr>
          </a:p>
        </p:txBody>
      </p:sp>
      <p:sp>
        <p:nvSpPr>
          <p:cNvPr id="5" name="TextBox 4"/>
          <p:cNvSpPr txBox="1"/>
          <p:nvPr/>
        </p:nvSpPr>
        <p:spPr>
          <a:xfrm>
            <a:off x="829784" y="1030089"/>
            <a:ext cx="6912768" cy="5632311"/>
          </a:xfrm>
          <a:prstGeom prst="rect">
            <a:avLst/>
          </a:prstGeom>
          <a:noFill/>
        </p:spPr>
        <p:txBody>
          <a:bodyPr wrap="square" rtlCol="0">
            <a:spAutoFit/>
          </a:bodyPr>
          <a:lstStyle/>
          <a:p>
            <a:pPr marL="285750" indent="-285750">
              <a:buFont typeface="Arial" pitchFamily="34" charset="0"/>
              <a:buChar char="•"/>
            </a:pPr>
            <a:r>
              <a:rPr lang="en-US" sz="1500" dirty="0"/>
              <a:t>Central </a:t>
            </a:r>
            <a:r>
              <a:rPr lang="en-US" sz="1500" dirty="0" err="1"/>
              <a:t>Otago</a:t>
            </a:r>
            <a:r>
              <a:rPr lang="en-US" sz="1500" dirty="0"/>
              <a:t> Gold Rush. (</a:t>
            </a:r>
            <a:r>
              <a:rPr lang="en-US" sz="1500" dirty="0" err="1"/>
              <a:t>n.d.</a:t>
            </a:r>
            <a:r>
              <a:rPr lang="en-US" sz="1500" dirty="0"/>
              <a:t>). </a:t>
            </a:r>
            <a:r>
              <a:rPr lang="en-US" sz="1500" i="1" dirty="0" err="1"/>
              <a:t>Paydirt</a:t>
            </a:r>
            <a:r>
              <a:rPr lang="en-US" sz="1500" i="1" dirty="0"/>
              <a:t> USA has got it! Detailed Location Information on Events in History</a:t>
            </a:r>
            <a:r>
              <a:rPr lang="en-US" sz="1500" dirty="0"/>
              <a:t>. Retrieved July 25, 2012, from http://</a:t>
            </a:r>
            <a:r>
              <a:rPr lang="en-US" sz="1500" dirty="0" smtClean="0"/>
              <a:t>www.paydirtusa.com/Information_Repository/Information/Articles/Gold_Rushes/1860_Central_Otago_Gold_Rush.html</a:t>
            </a:r>
            <a:endParaRPr lang="en-NZ" sz="1500" dirty="0"/>
          </a:p>
          <a:p>
            <a:pPr marL="285750" indent="-285750">
              <a:buFont typeface="Arial" pitchFamily="34" charset="0"/>
              <a:buChar char="•"/>
            </a:pPr>
            <a:r>
              <a:rPr lang="en-US" sz="1500" dirty="0"/>
              <a:t>Central </a:t>
            </a:r>
            <a:r>
              <a:rPr lang="en-US" sz="1500" dirty="0" err="1"/>
              <a:t>Otago</a:t>
            </a:r>
            <a:r>
              <a:rPr lang="en-US" sz="1500" dirty="0"/>
              <a:t> Gold Rush - Wikipedia, the free encyclopedia. (</a:t>
            </a:r>
            <a:r>
              <a:rPr lang="en-US" sz="1500" dirty="0" err="1"/>
              <a:t>n.d.</a:t>
            </a:r>
            <a:r>
              <a:rPr lang="en-US" sz="1500" dirty="0"/>
              <a:t>). </a:t>
            </a:r>
            <a:r>
              <a:rPr lang="en-US" sz="1500" i="1" dirty="0"/>
              <a:t>Wikipedia, the free encyclopedia</a:t>
            </a:r>
            <a:r>
              <a:rPr lang="en-US" sz="1500" dirty="0"/>
              <a:t>. Retrieved July 25, 2012, from http://</a:t>
            </a:r>
            <a:r>
              <a:rPr lang="en-US" sz="1500" dirty="0" smtClean="0"/>
              <a:t>en.wikipedia.org/wiki/Central_Otago_Gold_Rush#Later_gold_rushes</a:t>
            </a:r>
            <a:endParaRPr lang="en-NZ" sz="1500" dirty="0"/>
          </a:p>
          <a:p>
            <a:pPr marL="285750" indent="-285750">
              <a:buFont typeface="Arial" pitchFamily="34" charset="0"/>
              <a:buChar char="•"/>
            </a:pPr>
            <a:r>
              <a:rPr lang="en-US" sz="1500" dirty="0"/>
              <a:t>Dunedin, t. t., &amp; Dunedin, s. o. (</a:t>
            </a:r>
            <a:r>
              <a:rPr lang="en-US" sz="1500" dirty="0" err="1"/>
              <a:t>n.d.</a:t>
            </a:r>
            <a:r>
              <a:rPr lang="en-US" sz="1500" dirty="0"/>
              <a:t>). </a:t>
            </a:r>
            <a:r>
              <a:rPr lang="en-US" sz="1500" dirty="0" err="1"/>
              <a:t>Otago</a:t>
            </a:r>
            <a:r>
              <a:rPr lang="en-US" sz="1500" dirty="0"/>
              <a:t> Gold Rushes of 1861-1865 - Dunedin Public Libraries. </a:t>
            </a:r>
            <a:r>
              <a:rPr lang="en-US" sz="1500" i="1" dirty="0"/>
              <a:t>Dunedin Public Libraries - Home</a:t>
            </a:r>
            <a:r>
              <a:rPr lang="en-US" sz="1500" dirty="0"/>
              <a:t>. Retrieved July 25, 2012, from http://</a:t>
            </a:r>
            <a:r>
              <a:rPr lang="en-US" sz="1500" dirty="0" smtClean="0"/>
              <a:t>www.dunedinlibraries.govt.nz/kids/homework-zone/early-dunedin-and-otago/otago-gold-rush</a:t>
            </a:r>
            <a:endParaRPr lang="en-NZ" sz="1500" dirty="0" smtClean="0"/>
          </a:p>
          <a:p>
            <a:pPr marL="285750" indent="-285750">
              <a:buFont typeface="Arial" pitchFamily="34" charset="0"/>
              <a:buChar char="•"/>
            </a:pPr>
            <a:r>
              <a:rPr lang="en-US" sz="1500" dirty="0" smtClean="0"/>
              <a:t>Early </a:t>
            </a:r>
            <a:r>
              <a:rPr lang="en-US" sz="1500" dirty="0"/>
              <a:t>Traces - </a:t>
            </a:r>
            <a:r>
              <a:rPr lang="en-US" sz="1500" dirty="0" err="1"/>
              <a:t>Te</a:t>
            </a:r>
            <a:r>
              <a:rPr lang="en-US" sz="1500" dirty="0"/>
              <a:t> </a:t>
            </a:r>
            <a:r>
              <a:rPr lang="en-US" sz="1500" dirty="0" err="1"/>
              <a:t>Ara</a:t>
            </a:r>
            <a:r>
              <a:rPr lang="en-US" sz="1500" dirty="0"/>
              <a:t> Encyclopedia of New Zealand. (</a:t>
            </a:r>
            <a:r>
              <a:rPr lang="en-US" sz="1500" dirty="0" err="1"/>
              <a:t>n.d.</a:t>
            </a:r>
            <a:r>
              <a:rPr lang="en-US" sz="1500" dirty="0"/>
              <a:t>). </a:t>
            </a:r>
            <a:r>
              <a:rPr lang="en-US" sz="1500" i="1" dirty="0" err="1"/>
              <a:t>Te</a:t>
            </a:r>
            <a:r>
              <a:rPr lang="en-US" sz="1500" i="1" dirty="0"/>
              <a:t> </a:t>
            </a:r>
            <a:r>
              <a:rPr lang="en-US" sz="1500" i="1" dirty="0" err="1"/>
              <a:t>Ara</a:t>
            </a:r>
            <a:r>
              <a:rPr lang="en-US" sz="1500" i="1" dirty="0"/>
              <a:t> Encyclopedia of New Zealand</a:t>
            </a:r>
            <a:r>
              <a:rPr lang="en-US" sz="1500" dirty="0"/>
              <a:t>. Retrieved July 25, 2012, from http://</a:t>
            </a:r>
            <a:r>
              <a:rPr lang="en-US" sz="1500" dirty="0" smtClean="0"/>
              <a:t>www.teara.govt.nz/en/1966/gold-discoveries/1</a:t>
            </a:r>
            <a:endParaRPr lang="en-NZ" sz="1500" dirty="0"/>
          </a:p>
          <a:p>
            <a:pPr marL="285750" indent="-285750">
              <a:buFont typeface="Arial" pitchFamily="34" charset="0"/>
              <a:buChar char="•"/>
            </a:pPr>
            <a:r>
              <a:rPr lang="en-US" sz="1500" dirty="0"/>
              <a:t>Gold production in New Zealand, 1850sâ€“2000s - Gold and gold mining - </a:t>
            </a:r>
            <a:r>
              <a:rPr lang="en-US" sz="1500" dirty="0" err="1"/>
              <a:t>Te</a:t>
            </a:r>
            <a:r>
              <a:rPr lang="en-US" sz="1500" dirty="0"/>
              <a:t> </a:t>
            </a:r>
            <a:r>
              <a:rPr lang="en-US" sz="1500" dirty="0" err="1"/>
              <a:t>Ara</a:t>
            </a:r>
            <a:r>
              <a:rPr lang="en-US" sz="1500" dirty="0"/>
              <a:t> Encyclopedia of New Zealand. (</a:t>
            </a:r>
            <a:r>
              <a:rPr lang="en-US" sz="1500" dirty="0" err="1"/>
              <a:t>n.d.</a:t>
            </a:r>
            <a:r>
              <a:rPr lang="en-US" sz="1500" dirty="0"/>
              <a:t>). </a:t>
            </a:r>
            <a:r>
              <a:rPr lang="en-US" sz="1500" i="1" dirty="0" err="1"/>
              <a:t>Te</a:t>
            </a:r>
            <a:r>
              <a:rPr lang="en-US" sz="1500" i="1" dirty="0"/>
              <a:t> </a:t>
            </a:r>
            <a:r>
              <a:rPr lang="en-US" sz="1500" i="1" dirty="0" err="1"/>
              <a:t>Ara</a:t>
            </a:r>
            <a:r>
              <a:rPr lang="en-US" sz="1500" i="1" dirty="0"/>
              <a:t> Encyclopedia of New Zealand</a:t>
            </a:r>
            <a:r>
              <a:rPr lang="en-US" sz="1500" dirty="0"/>
              <a:t>. Retrieved July 25, 2012, from http://</a:t>
            </a:r>
            <a:r>
              <a:rPr lang="en-US" sz="1500" dirty="0" smtClean="0"/>
              <a:t>www.teara.govt.nz/en/gold-and-gold-mining/11/1</a:t>
            </a:r>
            <a:endParaRPr lang="en-NZ" sz="1500" dirty="0"/>
          </a:p>
          <a:p>
            <a:pPr marL="285750" indent="-285750">
              <a:buFont typeface="Arial" pitchFamily="34" charset="0"/>
              <a:buChar char="•"/>
            </a:pPr>
            <a:r>
              <a:rPr lang="en-US" sz="1500" dirty="0"/>
              <a:t>Postgraduate Students, Department of History &amp; Art History, University of </a:t>
            </a:r>
            <a:r>
              <a:rPr lang="en-US" sz="1500" dirty="0" err="1"/>
              <a:t>Otago</a:t>
            </a:r>
            <a:r>
              <a:rPr lang="en-US" sz="1500" dirty="0"/>
              <a:t>, Dunedin, New Zealand. (</a:t>
            </a:r>
            <a:r>
              <a:rPr lang="en-US" sz="1500" dirty="0" err="1"/>
              <a:t>n.d.</a:t>
            </a:r>
            <a:r>
              <a:rPr lang="en-US" sz="1500" dirty="0"/>
              <a:t>). </a:t>
            </a:r>
            <a:r>
              <a:rPr lang="en-US" sz="1500" i="1" dirty="0"/>
              <a:t>University of </a:t>
            </a:r>
            <a:r>
              <a:rPr lang="en-US" sz="1500" i="1" dirty="0" err="1"/>
              <a:t>Otago</a:t>
            </a:r>
            <a:r>
              <a:rPr lang="en-US" sz="1500" i="1" dirty="0"/>
              <a:t>, celebrating 142 years as New Zealand's first university,  University of </a:t>
            </a:r>
            <a:r>
              <a:rPr lang="en-US" sz="1500" i="1" dirty="0" err="1"/>
              <a:t>Otago</a:t>
            </a:r>
            <a:r>
              <a:rPr lang="en-US" sz="1500" i="1" dirty="0"/>
              <a:t>, New Zealand</a:t>
            </a:r>
            <a:r>
              <a:rPr lang="en-US" sz="1500" dirty="0"/>
              <a:t>. Retrieved July 25, 2012, from http://</a:t>
            </a:r>
            <a:r>
              <a:rPr lang="en-US" sz="1500" dirty="0" smtClean="0"/>
              <a:t>www.otago.ac.nz/historyarthistory/postgrad/daniel_davy.html</a:t>
            </a:r>
            <a:endParaRPr lang="en-NZ" sz="1500" dirty="0"/>
          </a:p>
          <a:p>
            <a:pPr marL="285750" indent="-285750">
              <a:buFont typeface="Arial" pitchFamily="34" charset="0"/>
              <a:buChar char="•"/>
            </a:pPr>
            <a:r>
              <a:rPr lang="en-US" sz="1500" dirty="0"/>
              <a:t>Salmon, J. H. (1963). </a:t>
            </a:r>
            <a:r>
              <a:rPr lang="en-US" sz="1500" i="1" dirty="0"/>
              <a:t>A history of </a:t>
            </a:r>
            <a:r>
              <a:rPr lang="en-US" sz="1500" i="1" dirty="0" err="1"/>
              <a:t>goldmining</a:t>
            </a:r>
            <a:r>
              <a:rPr lang="en-US" sz="1500" i="1" dirty="0"/>
              <a:t> in New Zealand</a:t>
            </a:r>
            <a:r>
              <a:rPr lang="en-US" sz="1500" dirty="0"/>
              <a:t>. Wellington, N.Z.: R.E. Owen, Govt. Printer.</a:t>
            </a:r>
            <a:endParaRPr lang="en-NZ" sz="1500" dirty="0"/>
          </a:p>
        </p:txBody>
      </p:sp>
    </p:spTree>
    <p:extLst>
      <p:ext uri="{BB962C8B-B14F-4D97-AF65-F5344CB8AC3E}">
        <p14:creationId xmlns:p14="http://schemas.microsoft.com/office/powerpoint/2010/main" val="908011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1" y="274638"/>
            <a:ext cx="9143999" cy="1143000"/>
          </a:xfrm>
        </p:spPr>
        <p:txBody>
          <a:bodyPr/>
          <a:lstStyle/>
          <a:p>
            <a:r>
              <a:rPr lang="en-NZ" dirty="0" smtClean="0">
                <a:latin typeface="Clifford Eight WF" pitchFamily="2" charset="0"/>
              </a:rPr>
              <a:t>Alluvial Gold</a:t>
            </a:r>
            <a:endParaRPr lang="en-NZ" dirty="0">
              <a:latin typeface="Clifford Eight WF" pitchFamily="2" charset="0"/>
            </a:endParaRPr>
          </a:p>
        </p:txBody>
      </p:sp>
      <p:sp>
        <p:nvSpPr>
          <p:cNvPr id="3" name="Content Placeholder 2"/>
          <p:cNvSpPr>
            <a:spLocks noGrp="1"/>
          </p:cNvSpPr>
          <p:nvPr>
            <p:ph idx="1"/>
          </p:nvPr>
        </p:nvSpPr>
        <p:spPr>
          <a:xfrm>
            <a:off x="446855" y="1340768"/>
            <a:ext cx="8229600" cy="4781128"/>
          </a:xfrm>
        </p:spPr>
        <p:txBody>
          <a:bodyPr>
            <a:noAutofit/>
          </a:bodyPr>
          <a:lstStyle/>
          <a:p>
            <a:pPr fontAlgn="base"/>
            <a:r>
              <a:rPr lang="en-NZ" sz="1800" dirty="0" smtClean="0"/>
              <a:t>Alluvial </a:t>
            </a:r>
            <a:r>
              <a:rPr lang="en-NZ" sz="1800" dirty="0"/>
              <a:t>gold comes from the rocks once they have been worn down to sand and gravel </a:t>
            </a:r>
            <a:r>
              <a:rPr lang="en-NZ" sz="1800" dirty="0" smtClean="0"/>
              <a:t>by </a:t>
            </a:r>
            <a:r>
              <a:rPr lang="en-NZ" sz="1800" dirty="0"/>
              <a:t>rivers or glaciers. </a:t>
            </a:r>
            <a:endParaRPr lang="en-NZ" sz="1800" dirty="0" smtClean="0"/>
          </a:p>
          <a:p>
            <a:pPr fontAlgn="base"/>
            <a:endParaRPr lang="en-NZ" sz="1800" dirty="0" smtClean="0"/>
          </a:p>
          <a:p>
            <a:pPr fontAlgn="base"/>
            <a:r>
              <a:rPr lang="en-NZ" sz="1800" dirty="0" smtClean="0"/>
              <a:t>The gold is sifted from the gravel of the river beds by </a:t>
            </a:r>
            <a:r>
              <a:rPr lang="en-NZ" sz="1800" dirty="0"/>
              <a:t>digging it up with </a:t>
            </a:r>
            <a:r>
              <a:rPr lang="en-NZ" sz="1800" dirty="0" smtClean="0"/>
              <a:t>earth-moving by </a:t>
            </a:r>
            <a:r>
              <a:rPr lang="en-NZ" sz="1800" dirty="0"/>
              <a:t>hand with a gold pan and </a:t>
            </a:r>
            <a:r>
              <a:rPr lang="en-NZ" sz="1800" dirty="0" smtClean="0"/>
              <a:t>shovel</a:t>
            </a:r>
            <a:endParaRPr lang="en-NZ" sz="1800" dirty="0"/>
          </a:p>
          <a:p>
            <a:pPr fontAlgn="base"/>
            <a:endParaRPr lang="en-NZ" sz="1800" dirty="0"/>
          </a:p>
          <a:p>
            <a:pPr marL="0" indent="0" fontAlgn="base">
              <a:buNone/>
            </a:pPr>
            <a:endParaRPr lang="en-NZ" sz="1800" dirty="0" smtClean="0"/>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0329" y="3294469"/>
            <a:ext cx="3524702" cy="3230977"/>
          </a:xfrm>
          <a:prstGeom prst="rect">
            <a:avLst/>
          </a:prstGeom>
          <a:noFill/>
          <a:ln>
            <a:noFill/>
          </a:ln>
          <a:effectLst>
            <a:outerShdw dist="35921" dir="2700000" algn="ctr" rotWithShape="0">
              <a:schemeClr val="bg2"/>
            </a:outerShdw>
            <a:softEdge rad="2413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280483" y="3417512"/>
            <a:ext cx="5289846" cy="369332"/>
          </a:xfrm>
          <a:prstGeom prst="rect">
            <a:avLst/>
          </a:prstGeom>
          <a:noFill/>
        </p:spPr>
        <p:txBody>
          <a:bodyPr wrap="square" rtlCol="0">
            <a:spAutoFit/>
          </a:bodyPr>
          <a:lstStyle/>
          <a:p>
            <a:endParaRPr lang="en-NZ" dirty="0"/>
          </a:p>
        </p:txBody>
      </p:sp>
      <p:sp>
        <p:nvSpPr>
          <p:cNvPr id="6" name="TextBox 5"/>
          <p:cNvSpPr txBox="1"/>
          <p:nvPr/>
        </p:nvSpPr>
        <p:spPr>
          <a:xfrm>
            <a:off x="467544" y="3417512"/>
            <a:ext cx="5102786" cy="923330"/>
          </a:xfrm>
          <a:prstGeom prst="rect">
            <a:avLst/>
          </a:prstGeom>
          <a:noFill/>
        </p:spPr>
        <p:txBody>
          <a:bodyPr wrap="square" rtlCol="0">
            <a:spAutoFit/>
          </a:bodyPr>
          <a:lstStyle/>
          <a:p>
            <a:pPr marL="285750" indent="-285750">
              <a:buFont typeface="Arial" pitchFamily="34" charset="0"/>
              <a:buChar char="•"/>
            </a:pPr>
            <a:r>
              <a:rPr lang="en-US" dirty="0"/>
              <a:t>Once the gold minerals have been shoveled, the miner has to separate the gold from any other particle such as sand from the river bed. </a:t>
            </a:r>
            <a:endParaRPr lang="en-NZ" dirty="0"/>
          </a:p>
        </p:txBody>
      </p:sp>
    </p:spTree>
    <p:extLst>
      <p:ext uri="{BB962C8B-B14F-4D97-AF65-F5344CB8AC3E}">
        <p14:creationId xmlns:p14="http://schemas.microsoft.com/office/powerpoint/2010/main" val="2152184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0" y="274638"/>
            <a:ext cx="9144000" cy="1143000"/>
          </a:xfrm>
        </p:spPr>
        <p:txBody>
          <a:bodyPr/>
          <a:lstStyle/>
          <a:p>
            <a:r>
              <a:rPr lang="en-NZ" dirty="0" smtClean="0">
                <a:latin typeface="Clifford Eight WF" pitchFamily="2" charset="0"/>
              </a:rPr>
              <a:t>Quartz gold</a:t>
            </a:r>
            <a:endParaRPr lang="en-NZ" dirty="0">
              <a:latin typeface="Clifford Eight WF" pitchFamily="2" charset="0"/>
            </a:endParaRPr>
          </a:p>
        </p:txBody>
      </p:sp>
      <p:sp>
        <p:nvSpPr>
          <p:cNvPr id="3" name="Content Placeholder 2"/>
          <p:cNvSpPr>
            <a:spLocks noGrp="1"/>
          </p:cNvSpPr>
          <p:nvPr>
            <p:ph idx="1"/>
          </p:nvPr>
        </p:nvSpPr>
        <p:spPr>
          <a:xfrm>
            <a:off x="457200" y="1268760"/>
            <a:ext cx="8229600" cy="4857403"/>
          </a:xfrm>
        </p:spPr>
        <p:txBody>
          <a:bodyPr>
            <a:normAutofit/>
          </a:bodyPr>
          <a:lstStyle/>
          <a:p>
            <a:pPr marL="0" indent="0" algn="ctr">
              <a:buNone/>
            </a:pPr>
            <a:r>
              <a:rPr lang="en-US" sz="2000" b="1" dirty="0">
                <a:cs typeface="Black Sam's Gold"/>
              </a:rPr>
              <a:t>Quartz mining is the act of crushing gold bearing rock and quartz  to separate the gold that is embedded </a:t>
            </a:r>
            <a:r>
              <a:rPr lang="en-US" sz="2000" b="1" dirty="0" smtClean="0">
                <a:cs typeface="Black Sam's Gold"/>
              </a:rPr>
              <a:t>within</a:t>
            </a:r>
            <a:endParaRPr lang="en-NZ" sz="2000" dirty="0" smtClean="0"/>
          </a:p>
          <a:p>
            <a:pPr marL="0" indent="0">
              <a:buNone/>
            </a:pPr>
            <a:endParaRPr lang="en-NZ" sz="1400" dirty="0" smtClean="0"/>
          </a:p>
          <a:p>
            <a:pPr marL="0" indent="0">
              <a:buNone/>
            </a:pPr>
            <a:endParaRPr lang="en-NZ" sz="1400" dirty="0"/>
          </a:p>
          <a:p>
            <a:pPr>
              <a:buFont typeface="Calibri" pitchFamily="34" charset="0"/>
              <a:buChar char="―"/>
            </a:pPr>
            <a:r>
              <a:rPr lang="en-NZ" sz="2000" dirty="0" smtClean="0"/>
              <a:t>Quartz is broken up to cm size pieces in jaw crushers</a:t>
            </a:r>
          </a:p>
          <a:p>
            <a:pPr>
              <a:buFont typeface="Calibri" pitchFamily="34" charset="0"/>
              <a:buChar char="―"/>
            </a:pPr>
            <a:r>
              <a:rPr lang="en-NZ" sz="2000" dirty="0" smtClean="0"/>
              <a:t>Stamper Batteries were used to pound the quartz.</a:t>
            </a:r>
          </a:p>
          <a:p>
            <a:pPr>
              <a:buFont typeface="Calibri" pitchFamily="34" charset="0"/>
              <a:buChar char="―"/>
            </a:pPr>
            <a:r>
              <a:rPr lang="en-NZ" sz="2000" dirty="0" smtClean="0"/>
              <a:t>Separated by vibrating water covered tables or amalgamating tables covered with mercury</a:t>
            </a:r>
            <a:endParaRPr lang="en-NZ" sz="2000" dirty="0"/>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6666" y="3836260"/>
            <a:ext cx="2973314" cy="2433162"/>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0782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 y="210066"/>
            <a:ext cx="9143999" cy="2585323"/>
          </a:xfrm>
          <a:prstGeom prst="rect">
            <a:avLst/>
          </a:prstGeom>
          <a:noFill/>
        </p:spPr>
        <p:txBody>
          <a:bodyPr wrap="square" rtlCol="0">
            <a:spAutoFit/>
          </a:bodyPr>
          <a:lstStyle/>
          <a:p>
            <a:pPr algn="ctr"/>
            <a:r>
              <a:rPr lang="en-NZ" sz="5400" dirty="0" smtClean="0">
                <a:latin typeface="Clifford Eight WF" pitchFamily="2" charset="0"/>
              </a:rPr>
              <a:t>Flow </a:t>
            </a:r>
          </a:p>
          <a:p>
            <a:pPr algn="ctr"/>
            <a:r>
              <a:rPr lang="en-NZ" sz="5400" dirty="0" smtClean="0">
                <a:latin typeface="Clifford Eight WF" pitchFamily="2" charset="0"/>
              </a:rPr>
              <a:t>Chart</a:t>
            </a:r>
          </a:p>
          <a:p>
            <a:pPr algn="ctr"/>
            <a:r>
              <a:rPr lang="en-NZ" sz="5400" dirty="0" smtClean="0">
                <a:latin typeface="Clifford Eight WF" pitchFamily="2" charset="0"/>
              </a:rPr>
              <a:t>activity </a:t>
            </a:r>
            <a:endParaRPr lang="en-NZ" sz="5400" dirty="0">
              <a:latin typeface="Clifford Eight WF" pitchFamily="2" charset="0"/>
            </a:endParaRPr>
          </a:p>
        </p:txBody>
      </p:sp>
      <p:sp>
        <p:nvSpPr>
          <p:cNvPr id="6" name="TextBox 5"/>
          <p:cNvSpPr txBox="1"/>
          <p:nvPr/>
        </p:nvSpPr>
        <p:spPr>
          <a:xfrm>
            <a:off x="0" y="3140968"/>
            <a:ext cx="9143998" cy="1200329"/>
          </a:xfrm>
          <a:prstGeom prst="rect">
            <a:avLst/>
          </a:prstGeom>
          <a:noFill/>
        </p:spPr>
        <p:txBody>
          <a:bodyPr wrap="square" rtlCol="0">
            <a:spAutoFit/>
          </a:bodyPr>
          <a:lstStyle/>
          <a:p>
            <a:pPr algn="ctr"/>
            <a:r>
              <a:rPr lang="en-NZ" sz="3600" dirty="0" smtClean="0"/>
              <a:t>Create a flow chart ordering the process of gaining either Alluvial or Quartz Gold</a:t>
            </a:r>
            <a:endParaRPr lang="en-NZ" sz="3600" dirty="0"/>
          </a:p>
        </p:txBody>
      </p:sp>
    </p:spTree>
    <p:extLst>
      <p:ext uri="{BB962C8B-B14F-4D97-AF65-F5344CB8AC3E}">
        <p14:creationId xmlns:p14="http://schemas.microsoft.com/office/powerpoint/2010/main" val="3816113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5"/>
                                        </p:tgtEl>
                                      </p:cBhvr>
                                    </p:animEffect>
                                    <p:animScale>
                                      <p:cBhvr>
                                        <p:cTn id="7" dur="50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3548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Props>
              </a:ext>
              <a:ext uri="{28A0092B-C50C-407E-A947-70E740481C1C}">
                <a14:useLocalDpi xmlns:a14="http://schemas.microsoft.com/office/drawing/2010/main" val="0"/>
              </a:ext>
            </a:extLst>
          </a:blip>
          <a:srcRect/>
          <a:stretch>
            <a:fillRect/>
          </a:stretch>
        </p:blipFill>
        <p:spPr bwMode="auto">
          <a:xfrm>
            <a:off x="0" y="-3554"/>
            <a:ext cx="9144000" cy="6858000"/>
          </a:xfrm>
          <a:prstGeom prst="rect">
            <a:avLst/>
          </a:prstGeom>
          <a:noFill/>
          <a:ln>
            <a:noFill/>
          </a:ln>
          <a:effectLst/>
        </p:spPr>
      </p:pic>
      <p:sp>
        <p:nvSpPr>
          <p:cNvPr id="2" name="Title 1"/>
          <p:cNvSpPr>
            <a:spLocks noGrp="1"/>
          </p:cNvSpPr>
          <p:nvPr>
            <p:ph type="title"/>
          </p:nvPr>
        </p:nvSpPr>
        <p:spPr>
          <a:xfrm>
            <a:off x="0" y="274638"/>
            <a:ext cx="9135482" cy="1143000"/>
          </a:xfrm>
        </p:spPr>
        <p:txBody>
          <a:bodyPr/>
          <a:lstStyle/>
          <a:p>
            <a:r>
              <a:rPr lang="en-NZ" dirty="0" smtClean="0">
                <a:latin typeface="Clifford Eight WF" pitchFamily="2" charset="0"/>
              </a:rPr>
              <a:t>Gabriel’s gully</a:t>
            </a:r>
            <a:endParaRPr lang="en-NZ" dirty="0">
              <a:latin typeface="Clifford Eight WF" pitchFamily="2" charset="0"/>
            </a:endParaRPr>
          </a:p>
        </p:txBody>
      </p:sp>
      <p:sp>
        <p:nvSpPr>
          <p:cNvPr id="6" name="TextBox 5"/>
          <p:cNvSpPr txBox="1"/>
          <p:nvPr/>
        </p:nvSpPr>
        <p:spPr>
          <a:xfrm>
            <a:off x="251156" y="1916832"/>
            <a:ext cx="4320844" cy="3539430"/>
          </a:xfrm>
          <a:prstGeom prst="rect">
            <a:avLst/>
          </a:prstGeom>
          <a:noFill/>
        </p:spPr>
        <p:txBody>
          <a:bodyPr wrap="square" rtlCol="0">
            <a:spAutoFit/>
          </a:bodyPr>
          <a:lstStyle/>
          <a:p>
            <a:r>
              <a:rPr lang="en-US" sz="3200" b="1" i="1" dirty="0">
                <a:solidFill>
                  <a:srgbClr val="BBA12E"/>
                </a:solidFill>
                <a:cs typeface="Black Sam's Gold"/>
              </a:rPr>
              <a:t>“I </a:t>
            </a:r>
            <a:r>
              <a:rPr lang="en-US" sz="3200" b="1" i="1" dirty="0" smtClean="0">
                <a:solidFill>
                  <a:srgbClr val="BBA12E"/>
                </a:solidFill>
                <a:cs typeface="Black Sam's Gold"/>
              </a:rPr>
              <a:t>shoveled </a:t>
            </a:r>
            <a:r>
              <a:rPr lang="en-US" sz="3200" b="1" i="1" dirty="0">
                <a:solidFill>
                  <a:srgbClr val="BBA12E"/>
                </a:solidFill>
                <a:cs typeface="Black Sam's Gold"/>
              </a:rPr>
              <a:t>away about two and a half feet of gravel, arrived at a beautiful soft slate and saw the gold shining like the stars in Orion on a dark frosty night"</a:t>
            </a:r>
          </a:p>
        </p:txBody>
      </p:sp>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5908" y="1628800"/>
            <a:ext cx="3810000" cy="4762500"/>
          </a:xfrm>
          <a:prstGeom prst="rect">
            <a:avLst/>
          </a:prstGeom>
          <a:noFill/>
          <a:ln>
            <a:noFill/>
          </a:ln>
          <a:effectLst>
            <a:outerShdw dist="35921" dir="2700000" algn="ctr" rotWithShape="0">
              <a:schemeClr val="bg2"/>
            </a:outerShdw>
            <a:softEdge rad="1270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60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0689" y="274638"/>
            <a:ext cx="9164687" cy="1143000"/>
          </a:xfrm>
        </p:spPr>
        <p:txBody>
          <a:bodyPr/>
          <a:lstStyle/>
          <a:p>
            <a:r>
              <a:rPr lang="en-NZ" dirty="0" smtClean="0">
                <a:latin typeface="Clifford Eight WF" pitchFamily="2" charset="0"/>
              </a:rPr>
              <a:t>Effect on </a:t>
            </a:r>
            <a:r>
              <a:rPr lang="en-NZ" dirty="0" err="1" smtClean="0">
                <a:latin typeface="Clifford Eight WF" pitchFamily="2" charset="0"/>
              </a:rPr>
              <a:t>otago</a:t>
            </a:r>
            <a:endParaRPr lang="en-NZ" dirty="0">
              <a:latin typeface="Clifford Eight WF" pitchFamily="2" charset="0"/>
            </a:endParaRPr>
          </a:p>
        </p:txBody>
      </p:sp>
      <p:sp>
        <p:nvSpPr>
          <p:cNvPr id="3" name="Content Placeholder 2"/>
          <p:cNvSpPr>
            <a:spLocks noGrp="1"/>
          </p:cNvSpPr>
          <p:nvPr>
            <p:ph idx="1"/>
          </p:nvPr>
        </p:nvSpPr>
        <p:spPr>
          <a:xfrm>
            <a:off x="446855" y="1166017"/>
            <a:ext cx="8229600" cy="4525963"/>
          </a:xfrm>
        </p:spPr>
        <p:txBody>
          <a:bodyPr>
            <a:normAutofit fontScale="70000" lnSpcReduction="20000"/>
          </a:bodyPr>
          <a:lstStyle/>
          <a:p>
            <a:endParaRPr lang="en-NZ" dirty="0"/>
          </a:p>
          <a:p>
            <a:r>
              <a:rPr lang="en-NZ" dirty="0" smtClean="0"/>
              <a:t>Prospectors came </a:t>
            </a:r>
            <a:r>
              <a:rPr lang="en-NZ" dirty="0"/>
              <a:t>from </a:t>
            </a:r>
            <a:r>
              <a:rPr lang="en-NZ" dirty="0" smtClean="0"/>
              <a:t>Great </a:t>
            </a:r>
            <a:r>
              <a:rPr lang="en-NZ" dirty="0"/>
              <a:t>Britain, United States, and Australia in the hope of getting lucky and striking it rich.</a:t>
            </a:r>
          </a:p>
          <a:p>
            <a:endParaRPr lang="en-US" i="1" dirty="0" smtClean="0"/>
          </a:p>
          <a:p>
            <a:pPr marL="0" indent="0">
              <a:buNone/>
            </a:pPr>
            <a:r>
              <a:rPr lang="en-US" sz="5100" i="1" dirty="0" smtClean="0"/>
              <a:t>“</a:t>
            </a:r>
            <a:r>
              <a:rPr lang="en-US" sz="5100" i="1" dirty="0"/>
              <a:t>Gold changed Dunedin from a small settlement to a boom town within a few years, and saw it become the commercial capital of New Zealand”</a:t>
            </a:r>
            <a:r>
              <a:rPr lang="en-US" sz="5100" dirty="0"/>
              <a:t> </a:t>
            </a:r>
            <a:r>
              <a:rPr lang="en-US" dirty="0"/>
              <a:t>- </a:t>
            </a:r>
            <a:r>
              <a:rPr lang="en-US" dirty="0" smtClean="0"/>
              <a:t>Kevin </a:t>
            </a:r>
            <a:r>
              <a:rPr lang="en-US" dirty="0"/>
              <a:t>Boon.</a:t>
            </a:r>
            <a:endParaRPr lang="en-NZ" dirty="0"/>
          </a:p>
          <a:p>
            <a:pPr marL="0" indent="0" fontAlgn="base">
              <a:buNone/>
            </a:pPr>
            <a:endParaRPr lang="en-NZ" dirty="0"/>
          </a:p>
          <a:p>
            <a:pPr fontAlgn="base"/>
            <a:r>
              <a:rPr lang="en-NZ" dirty="0"/>
              <a:t>Gold mining was a major source of employment in early New Zealand. After mining, many moved into farming or other professions. </a:t>
            </a:r>
            <a:endParaRPr lang="en-NZ" dirty="0" smtClean="0"/>
          </a:p>
          <a:p>
            <a:pPr fontAlgn="base"/>
            <a:endParaRPr lang="en-NZ" dirty="0"/>
          </a:p>
          <a:p>
            <a:endParaRPr lang="en-NZ" dirty="0"/>
          </a:p>
          <a:p>
            <a:endParaRPr lang="en-NZ" dirty="0"/>
          </a:p>
        </p:txBody>
      </p:sp>
    </p:spTree>
    <p:extLst>
      <p:ext uri="{BB962C8B-B14F-4D97-AF65-F5344CB8AC3E}">
        <p14:creationId xmlns:p14="http://schemas.microsoft.com/office/powerpoint/2010/main" val="1835629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afterEffect">
                                  <p:stCondLst>
                                    <p:cond delay="0"/>
                                  </p:stCondLst>
                                  <p:childTnLst>
                                    <p:animEffect transition="out" filter="fade">
                                      <p:cBhvr>
                                        <p:cTn id="6" dur="1000" tmFilter="0, 0; .2, .5; .8, .5; 1, 0"/>
                                        <p:tgtEl>
                                          <p:spTgt spid="2"/>
                                        </p:tgtEl>
                                      </p:cBhvr>
                                    </p:animEffect>
                                    <p:animScale>
                                      <p:cBhvr>
                                        <p:cTn id="7" dur="50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8" y="0"/>
            <a:ext cx="9164687"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endParaRPr lang="en-NZ" dirty="0"/>
          </a:p>
        </p:txBody>
      </p:sp>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215341"/>
            <a:ext cx="4104456" cy="6098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0852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959</TotalTime>
  <Words>4565</Words>
  <Application>Microsoft Office PowerPoint</Application>
  <PresentationFormat>On-screen Show (4:3)</PresentationFormat>
  <Paragraphs>325</Paragraphs>
  <Slides>30</Slides>
  <Notes>28</Notes>
  <HiddenSlides>0</HiddenSlides>
  <MMClips>1</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PowerPoint Presentation</vt:lpstr>
      <vt:lpstr>Gold globally</vt:lpstr>
      <vt:lpstr>Beginnings in nz</vt:lpstr>
      <vt:lpstr>Alluvial Gold</vt:lpstr>
      <vt:lpstr>Quartz gold</vt:lpstr>
      <vt:lpstr>PowerPoint Presentation</vt:lpstr>
      <vt:lpstr>Gabriel’s gully</vt:lpstr>
      <vt:lpstr>Effect on otago</vt:lpstr>
      <vt:lpstr>PowerPoint Presentation</vt:lpstr>
      <vt:lpstr>PowerPoint Presentation</vt:lpstr>
      <vt:lpstr>PowerPoint Presentation</vt:lpstr>
      <vt:lpstr>Dunstan goldrush</vt:lpstr>
      <vt:lpstr>West coast Rush</vt:lpstr>
      <vt:lpstr>PowerPoint Presentation</vt:lpstr>
      <vt:lpstr>Other goldfields</vt:lpstr>
      <vt:lpstr>PowerPoint Presentation</vt:lpstr>
      <vt:lpstr>ALLUVIAL TECHNOLOGY</vt:lpstr>
      <vt:lpstr>Foreign miners</vt:lpstr>
      <vt:lpstr>PowerPoint Presentation</vt:lpstr>
      <vt:lpstr>Maori miners</vt:lpstr>
      <vt:lpstr>PowerPoint Presentation</vt:lpstr>
      <vt:lpstr>Chinese miners</vt:lpstr>
      <vt:lpstr>PowerPoint Presentation</vt:lpstr>
      <vt:lpstr>PowerPoint Presentation</vt:lpstr>
      <vt:lpstr>PowerPoint Presentation</vt:lpstr>
      <vt:lpstr>Impact of the gold rushes</vt:lpstr>
      <vt:lpstr>PowerPoint Presentation</vt:lpstr>
      <vt:lpstr>S </vt:lpstr>
      <vt:lpstr>historiography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OEM</dc:creator>
  <cp:lastModifiedBy>OEM</cp:lastModifiedBy>
  <cp:revision>81</cp:revision>
  <dcterms:created xsi:type="dcterms:W3CDTF">2012-07-23T08:26:07Z</dcterms:created>
  <dcterms:modified xsi:type="dcterms:W3CDTF">2012-08-25T05:42:10Z</dcterms:modified>
</cp:coreProperties>
</file>